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69" r:id="rId2"/>
    <p:sldId id="382" r:id="rId3"/>
    <p:sldId id="373" r:id="rId4"/>
    <p:sldId id="372" r:id="rId5"/>
    <p:sldId id="281" r:id="rId6"/>
    <p:sldId id="375" r:id="rId7"/>
    <p:sldId id="549" r:id="rId8"/>
    <p:sldId id="551" r:id="rId9"/>
    <p:sldId id="370" r:id="rId10"/>
    <p:sldId id="371" r:id="rId11"/>
    <p:sldId id="395" r:id="rId12"/>
    <p:sldId id="543" r:id="rId13"/>
    <p:sldId id="546" r:id="rId14"/>
    <p:sldId id="542" r:id="rId15"/>
    <p:sldId id="550" r:id="rId16"/>
    <p:sldId id="396" r:id="rId17"/>
    <p:sldId id="378" r:id="rId18"/>
    <p:sldId id="379" r:id="rId19"/>
    <p:sldId id="376" r:id="rId20"/>
    <p:sldId id="377" r:id="rId21"/>
    <p:sldId id="555" r:id="rId22"/>
    <p:sldId id="547" r:id="rId23"/>
    <p:sldId id="548" r:id="rId24"/>
    <p:sldId id="552" r:id="rId25"/>
    <p:sldId id="553" r:id="rId26"/>
    <p:sldId id="272" r:id="rId27"/>
    <p:sldId id="54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A25"/>
    <a:srgbClr val="0066FF"/>
    <a:srgbClr val="000099"/>
    <a:srgbClr val="310688"/>
    <a:srgbClr val="000508"/>
    <a:srgbClr val="00CC66"/>
    <a:srgbClr val="4406AA"/>
    <a:srgbClr val="4708C4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6780" autoAdjust="0"/>
  </p:normalViewPr>
  <p:slideViewPr>
    <p:cSldViewPr>
      <p:cViewPr varScale="1">
        <p:scale>
          <a:sx n="56" d="100"/>
          <a:sy n="56" d="100"/>
        </p:scale>
        <p:origin x="95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7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4D20D3A-D6F7-44D4-8E65-D16A63621513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Schedule 2</a:t>
            </a:r>
          </a:p>
        </p:txBody>
      </p:sp>
    </p:spTree>
    <p:extLst>
      <p:ext uri="{BB962C8B-B14F-4D97-AF65-F5344CB8AC3E}">
        <p14:creationId xmlns:p14="http://schemas.microsoft.com/office/powerpoint/2010/main" val="6565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299674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ne-NP" sz="5400" dirty="0" smtClean="0">
                <a:solidFill>
                  <a:srgbClr val="4406AA"/>
                </a:solidFill>
                <a:latin typeface="Preeti"/>
                <a:cs typeface="Kalimati" pitchFamily="2"/>
              </a:rPr>
              <a:t>कृषिगणना सचेतना गोष्ठी</a:t>
            </a:r>
            <a:r>
              <a:rPr lang="en-US" sz="6600" dirty="0" smtClean="0">
                <a:solidFill>
                  <a:srgbClr val="00B050"/>
                </a:solidFill>
                <a:latin typeface="Preeti"/>
                <a:cs typeface="Kalimati" pitchFamily="2"/>
              </a:rPr>
              <a:t/>
            </a:r>
            <a:br>
              <a:rPr lang="en-US" sz="6600" dirty="0" smtClean="0">
                <a:solidFill>
                  <a:srgbClr val="00B050"/>
                </a:solidFill>
                <a:latin typeface="Preeti"/>
                <a:cs typeface="Kalimati" pitchFamily="2"/>
              </a:rPr>
            </a:br>
            <a:r>
              <a:rPr lang="ne-NP" sz="4000" dirty="0" smtClean="0">
                <a:solidFill>
                  <a:srgbClr val="0066FF"/>
                </a:solidFill>
                <a:latin typeface="Preeti"/>
                <a:cs typeface="Kalimati" pitchFamily="2"/>
              </a:rPr>
              <a:t>विराटनगर</a:t>
            </a:r>
            <a:r>
              <a:rPr lang="ne-NP" sz="4000" dirty="0">
                <a:solidFill>
                  <a:srgbClr val="0066FF"/>
                </a:solidFill>
                <a:latin typeface="Preeti"/>
                <a:cs typeface="Kalimati" pitchFamily="2"/>
              </a:rPr>
              <a:t>, </a:t>
            </a:r>
            <a:r>
              <a:rPr lang="ne-NP" sz="4000" dirty="0" smtClean="0">
                <a:solidFill>
                  <a:srgbClr val="0066FF"/>
                </a:solidFill>
                <a:latin typeface="Preeti"/>
                <a:cs typeface="Kalimati" pitchFamily="2"/>
              </a:rPr>
              <a:t>मोरङ्ग</a:t>
            </a:r>
            <a:br>
              <a:rPr lang="ne-NP" sz="4000" dirty="0" smtClean="0">
                <a:solidFill>
                  <a:srgbClr val="0066FF"/>
                </a:solidFill>
                <a:latin typeface="Preeti"/>
                <a:cs typeface="Kalimati" pitchFamily="2"/>
              </a:rPr>
            </a:br>
            <a:r>
              <a:rPr lang="ne-NP" sz="32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(चैत ....., २०७८)</a:t>
            </a:r>
            <a:endParaRPr lang="en-US" sz="3200" dirty="0">
              <a:solidFill>
                <a:srgbClr val="4708C4"/>
              </a:solidFill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1498600" y="4147877"/>
            <a:ext cx="9271000" cy="232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ne-NP" sz="2400" u="sng" dirty="0">
                <a:solidFill>
                  <a:srgbClr val="002060"/>
                </a:solidFill>
                <a:latin typeface="Preeti"/>
                <a:cs typeface="Kalimati" pitchFamily="2"/>
              </a:rPr>
              <a:t>आयोजक</a:t>
            </a:r>
          </a:p>
          <a:p>
            <a:pPr algn="ctr">
              <a:lnSpc>
                <a:spcPct val="130000"/>
              </a:lnSpc>
            </a:pPr>
            <a:r>
              <a:rPr lang="ne-NP" sz="2800" dirty="0">
                <a:solidFill>
                  <a:srgbClr val="FF0000"/>
                </a:solidFill>
                <a:latin typeface="Preeti"/>
                <a:cs typeface="Kalimati" pitchFamily="2"/>
              </a:rPr>
              <a:t>राष्ट्रिय कृषिगणना </a:t>
            </a:r>
            <a:r>
              <a:rPr lang="ne-NP" sz="2800" dirty="0" smtClean="0">
                <a:solidFill>
                  <a:srgbClr val="FF0000"/>
                </a:solidFill>
                <a:latin typeface="Preeti"/>
                <a:cs typeface="Kalimati" pitchFamily="2"/>
              </a:rPr>
              <a:t>२०७८</a:t>
            </a:r>
          </a:p>
          <a:p>
            <a:pPr algn="ctr">
              <a:lnSpc>
                <a:spcPct val="130000"/>
              </a:lnSpc>
            </a:pPr>
            <a:r>
              <a:rPr lang="ne-NP" sz="3200" dirty="0" smtClean="0">
                <a:solidFill>
                  <a:srgbClr val="FF0000"/>
                </a:solidFill>
                <a:latin typeface="Preeti"/>
                <a:cs typeface="Kalimati" pitchFamily="2"/>
              </a:rPr>
              <a:t>प्रदेश/जिल्ला कृषिगणना कार्यालय</a:t>
            </a:r>
          </a:p>
          <a:p>
            <a:pPr algn="ctr">
              <a:lnSpc>
                <a:spcPct val="130000"/>
              </a:lnSpc>
            </a:pPr>
            <a:r>
              <a:rPr lang="ne-NP" sz="2400" dirty="0" smtClean="0">
                <a:solidFill>
                  <a:srgbClr val="FF0000"/>
                </a:solidFill>
                <a:latin typeface="Preeti"/>
                <a:cs typeface="Kalimati" pitchFamily="2"/>
              </a:rPr>
              <a:t>......... जिल्लाको नाम</a:t>
            </a:r>
            <a:endParaRPr lang="en-US" sz="2000" dirty="0" smtClean="0">
              <a:solidFill>
                <a:srgbClr val="FF0000"/>
              </a:solidFill>
              <a:latin typeface="Preeti"/>
              <a:cs typeface="Kalimati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80210"/>
            <a:ext cx="11887200" cy="4724400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यस गणनामा कृषकले चलन गरेको जग्गाको आकार, जग्गाको उपभोग र उपयोग, बाली लागेको जग्गाको क्षेत्रफल, </a:t>
            </a:r>
            <a:r>
              <a:rPr lang="ne-NP" sz="2400" dirty="0" smtClean="0">
                <a:cs typeface="Kalimati" pitchFamily="2"/>
              </a:rPr>
              <a:t>मूख्य बालीहरूको उत्पादन </a:t>
            </a:r>
            <a:r>
              <a:rPr lang="ne-NP" sz="2400" dirty="0">
                <a:cs typeface="Kalimati" pitchFamily="2"/>
              </a:rPr>
              <a:t>र सिँचाइको विवरण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 लिइनेछ। 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कृषि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सामग्री र औजारको उपयोग, पशुपन्छीको संख्या र आहारसम्बन्धी विवरण, कृषि–कार्यमा संलग्न जनशक्ति, </a:t>
            </a:r>
            <a:r>
              <a:rPr lang="ne-NP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लिङ्गको आधारमा</a:t>
            </a:r>
            <a:r>
              <a:rPr lang="en-US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जग्गाको स्वामित्वको अवस्थाको बारेमा तथ्याङ्क संकलन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वन, कृषि ऋण, बीमा, अनुदान, कृषिकार्यमा जलवायु परिवर्तनको प्रभाव, हरितगृह पद्धतिको प्रयोग, माटो परीक्षण, कृषि बजारसम्मको पहुँच, कृषि अवशेष र फोहोरको व्यवस्थापन जस्ता विविध विषयहरुमा तथ्याङ्क सङ्कलन गरिन्छ । </a:t>
            </a:r>
          </a:p>
          <a:p>
            <a:pPr algn="just"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73827449-B2DF-46AA-BE3F-967E9E239E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AF2A47F-3585-4842-95BA-543EA3B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3600" dirty="0" smtClean="0">
                <a:solidFill>
                  <a:srgbClr val="0066FF"/>
                </a:solidFill>
                <a:cs typeface="Kalimati" pitchFamily="2"/>
              </a:rPr>
              <a:t>कृषिगणनामा समेटिएका कृषिकार्यहरू</a:t>
            </a:r>
            <a:endParaRPr lang="en-US" sz="3600" b="1" dirty="0">
              <a:solidFill>
                <a:srgbClr val="0066FF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55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819899-022C-46DB-830B-27974C13FC54}"/>
              </a:ext>
            </a:extLst>
          </p:cNvPr>
          <p:cNvGrpSpPr/>
          <p:nvPr/>
        </p:nvGrpSpPr>
        <p:grpSpPr>
          <a:xfrm>
            <a:off x="5410200" y="695646"/>
            <a:ext cx="6710786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264267" y="783223"/>
            <a:ext cx="48768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मुख्य प्रश्नावलीहरू</a:t>
            </a:r>
            <a:endParaRPr lang="ne-NP" sz="2800" dirty="0">
              <a:solidFill>
                <a:srgbClr val="0066FF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0" y="1742407"/>
            <a:ext cx="563255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लगत १</a:t>
            </a:r>
            <a:r>
              <a:rPr lang="en-US" sz="2400" b="1" dirty="0">
                <a:solidFill>
                  <a:srgbClr val="000099"/>
                </a:solidFill>
                <a:cs typeface="Kalimati" panose="00000400000000000000" pitchFamily="2"/>
              </a:rPr>
              <a:t>:</a:t>
            </a: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 कृषक परिवार </a:t>
            </a:r>
            <a:r>
              <a:rPr lang="ne-NP" sz="2400" b="1" dirty="0" smtClean="0">
                <a:solidFill>
                  <a:srgbClr val="000099"/>
                </a:solidFill>
                <a:cs typeface="Kalimati" panose="00000400000000000000" pitchFamily="2"/>
              </a:rPr>
              <a:t>सूचिकरण लगत</a:t>
            </a:r>
            <a:endParaRPr lang="ne-NP" sz="2400" b="1" dirty="0">
              <a:solidFill>
                <a:srgbClr val="000099"/>
              </a:solidFill>
              <a:cs typeface="Kalimati" panose="00000400000000000000" pitchFamily="2"/>
            </a:endParaRPr>
          </a:p>
          <a:p>
            <a:pPr marL="4572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लगत २</a:t>
            </a:r>
            <a:r>
              <a:rPr lang="en-US" sz="2400" b="1" dirty="0">
                <a:solidFill>
                  <a:srgbClr val="000099"/>
                </a:solidFill>
                <a:cs typeface="Kalimati" panose="00000400000000000000" pitchFamily="2"/>
              </a:rPr>
              <a:t>:</a:t>
            </a: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लगत ३</a:t>
            </a:r>
            <a:r>
              <a:rPr lang="en-US" sz="2400" b="1" dirty="0">
                <a:solidFill>
                  <a:srgbClr val="000099"/>
                </a:solidFill>
                <a:cs typeface="Kalimati" panose="00000400000000000000" pitchFamily="2"/>
              </a:rPr>
              <a:t>:</a:t>
            </a: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b="1" dirty="0">
              <a:solidFill>
                <a:srgbClr val="000099"/>
              </a:solidFill>
              <a:cs typeface="Kalimati" panose="00000400000000000000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74" y="4865947"/>
            <a:ext cx="1427748" cy="1920867"/>
          </a:xfrm>
          <a:prstGeom prst="rect">
            <a:avLst/>
          </a:prstGeom>
          <a:ln>
            <a:solidFill>
              <a:srgbClr val="00CC66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693" t="3148" r="5289" b="3148"/>
          <a:stretch/>
        </p:blipFill>
        <p:spPr>
          <a:xfrm>
            <a:off x="5326424" y="4850115"/>
            <a:ext cx="1406578" cy="1950735"/>
          </a:xfrm>
          <a:prstGeom prst="rect">
            <a:avLst/>
          </a:prstGeom>
          <a:ln>
            <a:solidFill>
              <a:srgbClr val="00CC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943" y="4850116"/>
            <a:ext cx="1371600" cy="1915916"/>
          </a:xfrm>
          <a:prstGeom prst="rect">
            <a:avLst/>
          </a:prstGeom>
          <a:ln>
            <a:solidFill>
              <a:srgbClr val="00CC66"/>
            </a:solidFill>
          </a:ln>
        </p:spPr>
      </p:pic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693420" y="1638246"/>
            <a:ext cx="5181600" cy="4914954"/>
          </a:xfrm>
          <a:prstGeom prst="rect">
            <a:avLst/>
          </a:prstGeom>
          <a:ln>
            <a:solidFill>
              <a:srgbClr val="3333CC"/>
            </a:solidFill>
          </a:ln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१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परिचयात्मक विवरण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२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सामान्य विवरण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३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जग्गा र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सिँचाइसम्बन्धी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विवरण 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४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अस्थायी तथा स्थायी</a:t>
            </a:r>
            <a:r>
              <a:rPr lang="en-US" kern="0" dirty="0"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बालीहरुको क्षेत्रफल तथा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उत्पादन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सम्बन्धी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विवरण </a:t>
            </a:r>
            <a:endParaRPr lang="ne-NP" kern="0" dirty="0">
              <a:latin typeface="Preeti" pitchFamily="2" charset="0"/>
              <a:cs typeface="Arial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५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पाल्तु पशुपन्छीको विवरण </a:t>
            </a:r>
            <a:endParaRPr lang="en-US" kern="0" dirty="0">
              <a:latin typeface="Preeti" pitchFamily="2" charset="0"/>
              <a:cs typeface="Arial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६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गैर आवासीय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भवन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kern="0" dirty="0">
              <a:latin typeface="Preeti" pitchFamily="2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693420" y="762000"/>
            <a:ext cx="10660380" cy="87624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e-NP" sz="3600" b="1" dirty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कृषक परिवार प्रश्नावलीमा समेटिएका विषय तथा क्षेत्रहरू</a:t>
            </a:r>
            <a:endParaRPr lang="en-US" sz="3600" dirty="0">
              <a:solidFill>
                <a:srgbClr val="0066FF"/>
              </a:solidFill>
              <a:latin typeface="Preeti" pitchFamily="2" charset="0"/>
              <a:cs typeface="Arial" pitchFamily="34" charset="0"/>
            </a:endParaRPr>
          </a:p>
        </p:txBody>
      </p:sp>
      <p:sp useBgFill="1">
        <p:nvSpPr>
          <p:cNvPr id="4" name="Rectangle 5"/>
          <p:cNvSpPr txBox="1">
            <a:spLocks noChangeArrowheads="1"/>
          </p:cNvSpPr>
          <p:nvPr/>
        </p:nvSpPr>
        <p:spPr>
          <a:xfrm>
            <a:off x="5955030" y="1638246"/>
            <a:ext cx="5638800" cy="4914954"/>
          </a:xfrm>
          <a:prstGeom prst="rect">
            <a:avLst/>
          </a:prstGeom>
          <a:ln>
            <a:solidFill>
              <a:srgbClr val="3333C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७</a:t>
            </a:r>
            <a:r>
              <a:rPr lang="en-US" kern="0" dirty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कृषि औजार तथा कृषिका</a:t>
            </a:r>
            <a:r>
              <a:rPr lang="en-US" kern="0" dirty="0"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साधनहरु</a:t>
            </a:r>
            <a:endParaRPr lang="ne-NP" sz="2800" kern="0" dirty="0" smtClean="0">
              <a:solidFill>
                <a:srgbClr val="0066FF"/>
              </a:solidFill>
              <a:latin typeface="Preeti" pitchFamily="2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८</a:t>
            </a:r>
            <a:r>
              <a:rPr lang="en-US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अन्य </a:t>
            </a:r>
            <a:r>
              <a:rPr lang="ne-NP" sz="2800" kern="0" dirty="0" smtClean="0">
                <a:latin typeface="Preeti" pitchFamily="2" charset="0"/>
                <a:cs typeface="Arial" pitchFamily="34" charset="0"/>
              </a:rPr>
              <a:t>खेतीसम्बन्धी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विवरण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९</a:t>
            </a:r>
            <a:r>
              <a:rPr lang="en-US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कृषि कामदार </a:t>
            </a:r>
            <a:r>
              <a:rPr lang="ne-NP" kern="0" dirty="0" smtClean="0">
                <a:latin typeface="Preeti" pitchFamily="2" charset="0"/>
                <a:cs typeface="Arial" pitchFamily="34" charset="0"/>
              </a:rPr>
              <a:t>सम्बन्धी </a:t>
            </a:r>
            <a:r>
              <a:rPr lang="ne-NP" kern="0" dirty="0">
                <a:latin typeface="Preeti" pitchFamily="2" charset="0"/>
                <a:cs typeface="Arial" pitchFamily="34" charset="0"/>
              </a:rPr>
              <a:t>विवरण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१०</a:t>
            </a:r>
            <a:r>
              <a:rPr lang="en-US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कृषि ऋण, वीमा र अनुदान सम्बन्धी विवरण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११</a:t>
            </a:r>
            <a:r>
              <a:rPr lang="en-US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वातावरण सम्बन्धी विवरण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१२</a:t>
            </a:r>
            <a:r>
              <a:rPr lang="en-US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कृषक परिवार सम्बन्धी विवरण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भाग 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१३</a:t>
            </a:r>
            <a:r>
              <a:rPr lang="en-US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M</a:t>
            </a:r>
            <a:r>
              <a:rPr lang="ne-NP" sz="2800" kern="0" dirty="0" smtClean="0">
                <a:solidFill>
                  <a:srgbClr val="0066FF"/>
                </a:solidFill>
                <a:latin typeface="Preeti" pitchFamily="2" charset="0"/>
                <a:cs typeface="Arial" pitchFamily="34" charset="0"/>
              </a:rPr>
              <a:t> </a:t>
            </a:r>
            <a:r>
              <a:rPr lang="ne-NP" sz="2800" kern="0" dirty="0">
                <a:latin typeface="Preeti" pitchFamily="2" charset="0"/>
                <a:cs typeface="Arial" pitchFamily="34" charset="0"/>
              </a:rPr>
              <a:t>विविध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ne-NP" sz="2800" b="1" kern="0" dirty="0">
              <a:latin typeface="Preeti" pitchFamily="2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kern="0" dirty="0">
              <a:latin typeface="Preeti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062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90"/>
            <a:ext cx="10972800" cy="762000"/>
          </a:xfrm>
        </p:spPr>
        <p:txBody>
          <a:bodyPr/>
          <a:lstStyle/>
          <a:p>
            <a:r>
              <a:rPr lang="ne-NP" sz="3200" b="1" dirty="0" smtClean="0">
                <a:solidFill>
                  <a:srgbClr val="0066FF"/>
                </a:solidFill>
              </a:rPr>
              <a:t>वडास्तर</a:t>
            </a:r>
            <a:r>
              <a:rPr lang="ne-NP" sz="3200" b="1" dirty="0">
                <a:solidFill>
                  <a:srgbClr val="0066FF"/>
                </a:solidFill>
              </a:rPr>
              <a:t>ी</a:t>
            </a:r>
            <a:r>
              <a:rPr lang="ne-NP" sz="3200" b="1" dirty="0" smtClean="0">
                <a:solidFill>
                  <a:srgbClr val="0066FF"/>
                </a:solidFill>
              </a:rPr>
              <a:t>य सामुदायिक प्रश्नावलीमा </a:t>
            </a:r>
            <a:r>
              <a:rPr lang="ne-NP" sz="3200" dirty="0" smtClean="0">
                <a:solidFill>
                  <a:srgbClr val="0066FF"/>
                </a:solidFill>
              </a:rPr>
              <a:t>समेटिएका विषय र क्षेत्रहरू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2400"/>
            <a:ext cx="10058400" cy="52990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3600" dirty="0" smtClean="0"/>
              <a:t>वडाको भू</a:t>
            </a:r>
            <a:r>
              <a:rPr lang="ne-NP" sz="3600" dirty="0" smtClean="0">
                <a:latin typeface="Preeti" pitchFamily="2" charset="0"/>
              </a:rPr>
              <a:t>–उपयोगसम्बन्धी विवरणहरू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3600" dirty="0" smtClean="0">
                <a:latin typeface="Preeti" pitchFamily="2" charset="0"/>
              </a:rPr>
              <a:t>वडाको सामाजिक </a:t>
            </a:r>
            <a:r>
              <a:rPr lang="ne-NP" sz="3600" dirty="0">
                <a:latin typeface="Preeti" pitchFamily="2" charset="0"/>
              </a:rPr>
              <a:t>र </a:t>
            </a:r>
            <a:r>
              <a:rPr lang="ne-NP" sz="3600" dirty="0" smtClean="0">
                <a:latin typeface="Preeti" pitchFamily="2" charset="0"/>
              </a:rPr>
              <a:t>आर्थिक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ne-NP" sz="3600" dirty="0" smtClean="0">
                <a:latin typeface="Preeti" pitchFamily="2" charset="0"/>
              </a:rPr>
              <a:t>स्थिति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3600" dirty="0" smtClean="0">
                <a:latin typeface="Preeti" pitchFamily="2" charset="0"/>
              </a:rPr>
              <a:t>सामुदायिक संरचना र सेवा सुविधाहरू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3600" dirty="0" smtClean="0">
                <a:latin typeface="Preeti" pitchFamily="2" charset="0"/>
              </a:rPr>
              <a:t>वडामा सञ्चालित विकास कार्याक्रमहरू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3600" dirty="0" smtClean="0">
                <a:latin typeface="Preeti" pitchFamily="2" charset="0"/>
              </a:rPr>
              <a:t>विविध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अर्गानिक खेती प्रणालीको अभ्यास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विषादीको प्रयोगबारे कृषकको सचेतना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बाली अवशेष र फोहरहरूको व्यवस्थापन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कृषि र पशुपन्छीपालन बारे सूचनाको प्रवाह र माध्यम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जंगली जनवारले कृषि र पशुपन्छीमा पुर्याएको असर </a:t>
            </a:r>
            <a:endParaRPr lang="en-US" dirty="0" smtClean="0">
              <a:latin typeface="Preeti" pitchFamily="2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>
                <a:latin typeface="Preeti" pitchFamily="2" charset="0"/>
              </a:rPr>
              <a:t>वडामा रहेका सामुदायिक (छाडा छाडेका) कुकुर र </a:t>
            </a:r>
            <a:r>
              <a:rPr lang="ne-NP" dirty="0" smtClean="0">
                <a:latin typeface="Preeti" pitchFamily="2" charset="0"/>
              </a:rPr>
              <a:t>चौपायाको संख्या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dirty="0" smtClean="0">
                <a:latin typeface="Preeti" pitchFamily="2" charset="0"/>
              </a:rPr>
              <a:t>वडाले कृषि विका</a:t>
            </a:r>
            <a:r>
              <a:rPr lang="ne-NP" dirty="0">
                <a:latin typeface="Preeti" pitchFamily="2" charset="0"/>
              </a:rPr>
              <a:t>स</a:t>
            </a:r>
            <a:r>
              <a:rPr lang="ne-NP" dirty="0" smtClean="0">
                <a:latin typeface="Preeti" pitchFamily="2" charset="0"/>
              </a:rPr>
              <a:t> र कार्यक्रममा गरेको खर्च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57200" y="963930"/>
            <a:ext cx="3892758" cy="208407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ne-NP" sz="3600" dirty="0">
                <a:solidFill>
                  <a:srgbClr val="0066FF"/>
                </a:solidFill>
                <a:latin typeface="Preeti" pitchFamily="2" charset="0"/>
                <a:cs typeface="Kalimati" panose="00000400000000000000" pitchFamily="2"/>
              </a:rPr>
              <a:t>राष्ट्रिय कृषिगणना २०७८ को कार्यतालिका</a:t>
            </a:r>
            <a:endParaRPr lang="en-US" sz="3600" dirty="0">
              <a:solidFill>
                <a:srgbClr val="0066FF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90" y="762000"/>
            <a:ext cx="6775242" cy="5719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2819400"/>
            <a:ext cx="6324600" cy="533400"/>
          </a:xfrm>
          <a:prstGeom prst="rect">
            <a:avLst/>
          </a:prstGeom>
          <a:noFill/>
          <a:ln>
            <a:solidFill>
              <a:srgbClr val="FB2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92980" y="4019550"/>
            <a:ext cx="6324600" cy="304800"/>
          </a:xfrm>
          <a:prstGeom prst="rect">
            <a:avLst/>
          </a:prstGeom>
          <a:noFill/>
          <a:ln>
            <a:solidFill>
              <a:srgbClr val="FB2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2 3"/>
          <p:cNvSpPr/>
          <p:nvPr/>
        </p:nvSpPr>
        <p:spPr>
          <a:xfrm flipH="1">
            <a:off x="289560" y="3286125"/>
            <a:ext cx="3352800" cy="971550"/>
          </a:xfrm>
          <a:prstGeom prst="borderCallout2">
            <a:avLst>
              <a:gd name="adj1" fmla="val 32868"/>
              <a:gd name="adj2" fmla="val 190"/>
              <a:gd name="adj3" fmla="val 18750"/>
              <a:gd name="adj4" fmla="val -16667"/>
              <a:gd name="adj5" fmla="val -13382"/>
              <a:gd name="adj6" fmla="val -34349"/>
            </a:avLst>
          </a:prstGeom>
          <a:ln>
            <a:solidFill>
              <a:srgbClr val="FB2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ne-NP" dirty="0" smtClean="0">
                <a:solidFill>
                  <a:schemeClr val="tx1"/>
                </a:solidFill>
              </a:rPr>
              <a:t>गणक तथा सुपरिवेक्षक तालिम (चैत्र २५ देखि बैशाख २ सम्म)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304800" y="4495800"/>
            <a:ext cx="3352800" cy="971550"/>
          </a:xfrm>
          <a:prstGeom prst="borderCallout2">
            <a:avLst>
              <a:gd name="adj1" fmla="val 32868"/>
              <a:gd name="adj2" fmla="val 190"/>
              <a:gd name="adj3" fmla="val 18750"/>
              <a:gd name="adj4" fmla="val -16667"/>
              <a:gd name="adj5" fmla="val -33382"/>
              <a:gd name="adj6" fmla="val -33667"/>
            </a:avLst>
          </a:prstGeom>
          <a:ln>
            <a:solidFill>
              <a:srgbClr val="FB2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ne-NP" dirty="0" smtClean="0">
                <a:solidFill>
                  <a:schemeClr val="tx1"/>
                </a:solidFill>
              </a:rPr>
              <a:t>तथ्यांक सञ्कलन कार्य </a:t>
            </a:r>
          </a:p>
          <a:p>
            <a:pPr algn="ctr">
              <a:lnSpc>
                <a:spcPct val="110000"/>
              </a:lnSpc>
            </a:pPr>
            <a:r>
              <a:rPr lang="ne-NP" dirty="0" smtClean="0">
                <a:solidFill>
                  <a:schemeClr val="tx1"/>
                </a:solidFill>
              </a:rPr>
              <a:t>(बैशाख ६ देखि जेठ १९ सम्म)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10911840" cy="868362"/>
          </a:xfrm>
        </p:spPr>
        <p:txBody>
          <a:bodyPr/>
          <a:lstStyle/>
          <a:p>
            <a:r>
              <a:rPr lang="ne-NP" sz="3600" b="1" dirty="0">
                <a:solidFill>
                  <a:srgbClr val="0066FF"/>
                </a:solidFill>
                <a:latin typeface="Preeti" pitchFamily="2" charset="0"/>
                <a:cs typeface="Kalimati" panose="00000400000000000000" pitchFamily="2"/>
              </a:rPr>
              <a:t>राष्ट्रिय कृषिगणना २०७८ का मूख्य कृयाकलाप</a:t>
            </a:r>
            <a:endParaRPr lang="en-US" sz="3600" dirty="0">
              <a:cs typeface="Kalimati" panose="0000040000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990600" y="1653384"/>
            <a:ext cx="10294620" cy="50680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कृषिगणना </a:t>
            </a: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अधिकृत</a:t>
            </a:r>
            <a:r>
              <a:rPr lang="ne-NP" sz="2400" b="1" dirty="0">
                <a:solidFill>
                  <a:srgbClr val="000508"/>
                </a:solidFill>
                <a:latin typeface="Annapurna" pitchFamily="2" charset="0"/>
                <a:cs typeface="Kalimati" panose="00000400000000000000" pitchFamily="2"/>
              </a:rPr>
              <a:t>Ö</a:t>
            </a: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सहायक </a:t>
            </a: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कृषिगणना अधिकृतको </a:t>
            </a: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तालिम</a:t>
            </a:r>
            <a:r>
              <a:rPr lang="en-US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400" b="1" dirty="0" smtClean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फागुन १८ देखि २४ सम्म (केन्द्रमा)</a:t>
            </a: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७ वटा प्रदेश र ७० जिल्ला कृषिगणना कार्यालय स्थापना</a:t>
            </a:r>
            <a:r>
              <a:rPr lang="en-US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M</a:t>
            </a: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चैत्र १</a:t>
            </a: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गणक तथा सुपरिवेक्षक नियुक्ती गरिसक्नुपर्ने</a:t>
            </a:r>
            <a:r>
              <a:rPr lang="en-US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चैत्र २४ सम्म</a:t>
            </a: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प्रशिक्षकको तालिम</a:t>
            </a:r>
            <a:r>
              <a:rPr lang="en-US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dirty="0" smtClean="0">
                <a:solidFill>
                  <a:srgbClr val="0066FF"/>
                </a:solidFill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400" dirty="0" smtClean="0">
                <a:solidFill>
                  <a:srgbClr val="0066FF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चैत्र १५ देखि २१ सम्म (क्षेत्रियस्तरमा</a:t>
            </a:r>
            <a:r>
              <a:rPr lang="ne-NP" sz="2400" dirty="0" smtClean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)</a:t>
            </a:r>
            <a:endParaRPr lang="en-US" sz="2400" dirty="0" smtClean="0">
              <a:solidFill>
                <a:srgbClr val="3333CC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गणक </a:t>
            </a: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तथा सुपरिवेक्षकको </a:t>
            </a: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तालिमः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चैत्र २५ देखि बैशाख ३ सम्म (जिल्लामा)</a:t>
            </a: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तथ्यांक </a:t>
            </a: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संकलन </a:t>
            </a: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कार्य</a:t>
            </a:r>
            <a:r>
              <a:rPr lang="en-US" sz="2400" b="1" dirty="0" smtClean="0">
                <a:latin typeface="Preeti" pitchFamily="2" charset="0"/>
                <a:cs typeface="Kalimati" panose="00000400000000000000" pitchFamily="2"/>
              </a:rPr>
              <a:t> M</a:t>
            </a: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२०७९ बैशाख ६ देखि जेठ १९ (४५ कार्यदिन)</a:t>
            </a:r>
          </a:p>
          <a:p>
            <a:pPr marL="457200" lvl="1" indent="-358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कार्यालय बन्द गरिसक्नुपर्ने </a:t>
            </a:r>
            <a:r>
              <a:rPr lang="en-US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400" b="1" dirty="0" smtClean="0">
                <a:solidFill>
                  <a:srgbClr val="000508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3333CC"/>
                </a:solidFill>
                <a:latin typeface="Preeti" pitchFamily="2" charset="0"/>
                <a:cs typeface="Kalimati" panose="00000400000000000000" pitchFamily="2"/>
              </a:rPr>
              <a:t>२०७९ जेठ मसान्त भित्र ।</a:t>
            </a:r>
            <a:endParaRPr lang="en-US" sz="2400" dirty="0">
              <a:solidFill>
                <a:srgbClr val="3333CC"/>
              </a:solidFill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51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939800" y="1638300"/>
            <a:ext cx="6832600" cy="49530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pic>
        <p:nvPicPr>
          <p:cNvPr id="13316" name="Picture 3" descr="Silhouette Angry Boss with Female Stock Footage Video (100% Royalty-free)  1356477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680265"/>
            <a:ext cx="1549400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nterview, Silhouette Vector Royalty Free Cliparts, Vectors, And Stock  Illustration. Image 5556284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61" y="5033065"/>
            <a:ext cx="1535289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361690" y="5138746"/>
            <a:ext cx="3937000" cy="11179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गणक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६०००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  <a:endParaRPr lang="en-US" sz="2800" b="1" dirty="0">
              <a:solidFill>
                <a:srgbClr val="4708C4"/>
              </a:solidFill>
              <a:cs typeface="Kalimati" panose="00000400000000000000" pitchFamily="2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293957" y="3522667"/>
            <a:ext cx="4004733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सुपरिवेक्षक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 smtClean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१५००</a:t>
            </a:r>
            <a:r>
              <a:rPr lang="en-US" sz="2400" b="1" dirty="0" smtClean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  <a:endParaRPr lang="en-US" sz="2400" b="1" dirty="0">
              <a:solidFill>
                <a:srgbClr val="4708C4"/>
              </a:solidFill>
              <a:cs typeface="Kalimati" panose="00000400000000000000" pitchFamily="2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34690" y="207486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कृषिगणना अधिकृत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७७</a:t>
            </a:r>
            <a:endParaRPr lang="en-US" sz="2400" b="1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3321" name="Picture 9" descr="Man standing reading silhouette concept learing Vect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" b="9064"/>
          <a:stretch>
            <a:fillRect/>
          </a:stretch>
        </p:blipFill>
        <p:spPr bwMode="auto">
          <a:xfrm>
            <a:off x="1280782" y="3259766"/>
            <a:ext cx="1549400" cy="1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87A4153C-FBC9-4053-B058-D1F1414AFA3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B16BE80-2BC2-471B-9548-7DC360CED156}"/>
              </a:ext>
            </a:extLst>
          </p:cNvPr>
          <p:cNvSpPr txBox="1">
            <a:spLocks/>
          </p:cNvSpPr>
          <p:nvPr/>
        </p:nvSpPr>
        <p:spPr>
          <a:xfrm>
            <a:off x="-22860" y="610048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राष्ट्रिय कृषिगणना २०७८ मा प्रस्तावित फिल्डस्तरको जनशक्ति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200" y="1680265"/>
            <a:ext cx="3124200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e-NP" sz="2800" b="1" dirty="0" smtClean="0">
                <a:solidFill>
                  <a:srgbClr val="0066FF"/>
                </a:solidFill>
              </a:rPr>
              <a:t>जिल्लामा (नाम)</a:t>
            </a:r>
          </a:p>
          <a:p>
            <a:endParaRPr lang="ne-NP" sz="2000" dirty="0"/>
          </a:p>
          <a:p>
            <a:r>
              <a:rPr lang="ne-NP" sz="2800" dirty="0" smtClean="0"/>
              <a:t>१ जना</a:t>
            </a:r>
          </a:p>
          <a:p>
            <a:endParaRPr lang="ne-NP" dirty="0" smtClean="0"/>
          </a:p>
          <a:p>
            <a:endParaRPr lang="ne-NP" sz="2800" dirty="0" smtClean="0"/>
          </a:p>
          <a:p>
            <a:endParaRPr lang="ne-NP" dirty="0" smtClean="0"/>
          </a:p>
          <a:p>
            <a:r>
              <a:rPr lang="ne-NP" sz="2800" dirty="0" smtClean="0"/>
              <a:t>......... जना </a:t>
            </a:r>
            <a:endParaRPr lang="ne-NP" dirty="0" smtClean="0"/>
          </a:p>
          <a:p>
            <a:endParaRPr lang="ne-NP" dirty="0" smtClean="0"/>
          </a:p>
          <a:p>
            <a:endParaRPr lang="ne-NP" sz="6600" dirty="0" smtClean="0"/>
          </a:p>
          <a:p>
            <a:r>
              <a:rPr lang="ne-NP" sz="2800" dirty="0" smtClean="0"/>
              <a:t>.........जना </a:t>
            </a:r>
          </a:p>
          <a:p>
            <a:endParaRPr lang="ne-NP" sz="2800" dirty="0"/>
          </a:p>
        </p:txBody>
      </p:sp>
      <p:sp>
        <p:nvSpPr>
          <p:cNvPr id="3" name="Right Arrow 2"/>
          <p:cNvSpPr/>
          <p:nvPr/>
        </p:nvSpPr>
        <p:spPr>
          <a:xfrm>
            <a:off x="7905750" y="2459382"/>
            <a:ext cx="457200" cy="381000"/>
          </a:xfrm>
          <a:prstGeom prst="rightArrow">
            <a:avLst>
              <a:gd name="adj1" fmla="val 5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894320" y="3891123"/>
            <a:ext cx="457200" cy="381000"/>
          </a:xfrm>
          <a:prstGeom prst="rightArrow">
            <a:avLst>
              <a:gd name="adj1" fmla="val 5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43850" y="5621682"/>
            <a:ext cx="457200" cy="381000"/>
          </a:xfrm>
          <a:prstGeom prst="rightArrow">
            <a:avLst>
              <a:gd name="adj1" fmla="val 5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53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456670" cy="4876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राष्ट्रिय कृषिगणना २०७८ मा तथ्याङ्क संकलनको कार्य एउटै समय सिमाभित्र दुर्इ चरणमा सञ्चालन गरिन्छ ।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3333CC"/>
                </a:solidFill>
                <a:cs typeface="Kalimati" pitchFamily="2"/>
              </a:rPr>
              <a:t>समय सिमाः </a:t>
            </a:r>
            <a:r>
              <a:rPr lang="ne-NP" sz="2400" b="1" dirty="0">
                <a:cs typeface="Kalimati" pitchFamily="2"/>
              </a:rPr>
              <a:t>२०७९ वैशाख ६ गतेदेखि जेष्ठ १९ सम्म जम्मा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४५ दिन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3333CC"/>
                </a:solidFill>
                <a:cs typeface="Kalimati" pitchFamily="2"/>
              </a:rPr>
              <a:t>प्रथम चरणः </a:t>
            </a:r>
            <a:r>
              <a:rPr lang="ne-NP" sz="2400" dirty="0">
                <a:cs typeface="Kalimati" pitchFamily="2"/>
              </a:rPr>
              <a:t>गणकहरुद्वारा छानिएका गणना क्षेत्रका प्रत्येक व्यक्तिको घरदैलोमा </a:t>
            </a:r>
            <a:r>
              <a:rPr lang="ne-NP" sz="2400" dirty="0" smtClean="0">
                <a:cs typeface="Kalimati" pitchFamily="2"/>
              </a:rPr>
              <a:t>पुगी</a:t>
            </a:r>
            <a:r>
              <a:rPr lang="en-US" sz="2400" dirty="0" smtClean="0">
                <a:cs typeface="Kalimati" pitchFamily="2"/>
              </a:rPr>
              <a:t> </a:t>
            </a:r>
            <a:r>
              <a:rPr lang="ne-NP" sz="2400" dirty="0" smtClean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तोकिएको </a:t>
            </a:r>
            <a:r>
              <a:rPr lang="ne-NP" sz="2400" b="1" dirty="0">
                <a:cs typeface="Kalimati" pitchFamily="2"/>
              </a:rPr>
              <a:t>न्युनतम मापदण्ड पुरा गरेका कृषक परिवारहरुको सूचीकरण </a:t>
            </a:r>
            <a:r>
              <a:rPr lang="ne-NP" sz="2400" dirty="0">
                <a:cs typeface="Kalimati" pitchFamily="2"/>
              </a:rPr>
              <a:t>कार्य गरिन्छ ।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rgbClr val="3333CC"/>
                </a:solidFill>
                <a:cs typeface="Kalimati" pitchFamily="2"/>
              </a:rPr>
              <a:t>दोस्रो चरणः </a:t>
            </a:r>
            <a:r>
              <a:rPr lang="ne-NP" sz="2400" dirty="0">
                <a:cs typeface="Kalimati" pitchFamily="2"/>
              </a:rPr>
              <a:t>निश्चित तथ्याङ्कीय छनौट विधिबाट सुपरिवेक्षकहरुद्वारा छानिएका </a:t>
            </a:r>
            <a:r>
              <a:rPr lang="ne-NP" sz="2400" dirty="0" smtClean="0">
                <a:cs typeface="Kalimati" pitchFamily="2"/>
              </a:rPr>
              <a:t>कृषक </a:t>
            </a:r>
            <a:r>
              <a:rPr lang="ne-NP" sz="2400" dirty="0">
                <a:cs typeface="Kalimati" pitchFamily="2"/>
              </a:rPr>
              <a:t>परिवार</a:t>
            </a:r>
            <a:r>
              <a:rPr lang="en-US" sz="2400" dirty="0">
                <a:cs typeface="Kalimati" pitchFamily="2"/>
              </a:rPr>
              <a:t> 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-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cf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};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tdf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 @% j6f_ </a:t>
            </a:r>
            <a:r>
              <a:rPr lang="ne-NP" sz="2400" dirty="0">
                <a:cs typeface="Kalimati" pitchFamily="2"/>
              </a:rPr>
              <a:t>मा पुगी गणकहरुद्वारा </a:t>
            </a:r>
            <a:r>
              <a:rPr lang="ne-NP" sz="2400" b="1" dirty="0">
                <a:cs typeface="Kalimati" pitchFamily="2"/>
              </a:rPr>
              <a:t>कृषक परिवार प्रश्नावली </a:t>
            </a:r>
            <a:r>
              <a:rPr lang="ne-NP" sz="2400" dirty="0">
                <a:cs typeface="Kalimati" pitchFamily="2"/>
              </a:rPr>
              <a:t>फाराम मार्फत कृषकले चलन गरेको जग्गा तथा पशुपन्छीपालन, अन्यखेती, वातावरण लगायत विविध बिषयसम्बन्धी विस्तृत विवरणहरु संकलन गरिन्छ । 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698B12F-4F8D-41BF-9EDF-0D7F4C6866A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B527C70-E085-4775-94D8-66F58B21E4CE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राष्ट्रिय कृषिगणना २०७८ को </a:t>
            </a:r>
            <a:r>
              <a:rPr lang="ne-NP" b="1" dirty="0" smtClean="0">
                <a:solidFill>
                  <a:srgbClr val="0066FF"/>
                </a:solidFill>
                <a:cs typeface="Kalimati" pitchFamily="2"/>
              </a:rPr>
              <a:t>स्थलगत (फिल्ड) </a:t>
            </a: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9D8B3-1D7E-4702-B6AC-6986250DE568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89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0842"/>
            <a:ext cx="11430000" cy="4902358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दोस्रो चरणमै सुपरिवेक्षकबाट </a:t>
            </a:r>
            <a:r>
              <a:rPr lang="ne-NP" sz="2400" b="1" dirty="0">
                <a:cs typeface="Kalimati" pitchFamily="2"/>
              </a:rPr>
              <a:t>वडास्तरीय सामुदायिक प्रश्नावली </a:t>
            </a:r>
            <a:r>
              <a:rPr lang="ne-NP" sz="2400" dirty="0">
                <a:cs typeface="Kalimati" pitchFamily="2"/>
              </a:rPr>
              <a:t>मार्फत छनौटमा परेको गणना–क्षेत्र रहेको वडाको भौगोलिक अवस्थिति र सामाजिक–आर्थिक अवस्था; सो क्षेत्रमा भएका पूर्वाधार एवं सेवासुविधाहरु; र त्यस क्षेत्रमा सञ्चालित विकास कार्यक्रमहरू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सम्बन्धी विवरणहरु संकलन गरिन्छ  </a:t>
            </a:r>
            <a:r>
              <a:rPr lang="ne-NP" sz="2400" dirty="0" smtClean="0">
                <a:cs typeface="Kalimati" pitchFamily="2"/>
              </a:rPr>
              <a:t>।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दोस्रो चरणमै </a:t>
            </a:r>
            <a:r>
              <a:rPr lang="ne-NP" sz="2400" dirty="0" smtClean="0">
                <a:cs typeface="Kalimati" pitchFamily="2"/>
              </a:rPr>
              <a:t>सुपरिवेक्षकहरूबाट जिल्लामा सञ्चालित </a:t>
            </a:r>
            <a:r>
              <a:rPr lang="ne-NP" sz="2400" b="1" dirty="0" smtClean="0">
                <a:cs typeface="Kalimati" pitchFamily="2"/>
              </a:rPr>
              <a:t>संस्थागत कृषिचलनहरूको पूर्ण गणना गरिन्छ । </a:t>
            </a:r>
            <a:endParaRPr lang="ne-NP" sz="2400" b="1" dirty="0">
              <a:cs typeface="Kalimat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दुवै चरण अन्तर्गत गणक तथा सुपरिवेक्षकले गर्ने स्थलगत तथ्याङ्क संङ्कलन कार्यको केन्द्र, प्रदेश तथा जिल्ला तहबाट विभिन्न चरणमा सुपरिवेक्षण गरिन्छ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।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D4722CB-A20E-41A4-B6B6-5220C292FD7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1CB3311-DDC3-4608-B272-3AD0CF27FBA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राष्ट्रिय कृषिगणना २०७८ को </a:t>
            </a:r>
            <a:r>
              <a:rPr lang="ne-NP" b="1" dirty="0" smtClean="0">
                <a:solidFill>
                  <a:srgbClr val="0066FF"/>
                </a:solidFill>
                <a:cs typeface="Kalimati" pitchFamily="2"/>
              </a:rPr>
              <a:t>स्थलगत</a:t>
            </a:r>
            <a:r>
              <a:rPr lang="en-US" b="1" dirty="0" smtClean="0">
                <a:solidFill>
                  <a:srgbClr val="0066FF"/>
                </a:solidFill>
                <a:cs typeface="Kalimati" pitchFamily="2"/>
              </a:rPr>
              <a:t> </a:t>
            </a:r>
            <a:r>
              <a:rPr lang="ne-NP" b="1" dirty="0" smtClean="0">
                <a:solidFill>
                  <a:srgbClr val="0066FF"/>
                </a:solidFill>
                <a:cs typeface="Kalimati" pitchFamily="2"/>
              </a:rPr>
              <a:t> (फिल्ड) कार्य</a:t>
            </a:r>
            <a:endParaRPr lang="ne-NP" b="1" dirty="0">
              <a:solidFill>
                <a:srgbClr val="0066FF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53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AEA415-CF7D-4D9F-8A1A-8C117CEE37DF}"/>
              </a:ext>
            </a:extLst>
          </p:cNvPr>
          <p:cNvGrpSpPr/>
          <p:nvPr/>
        </p:nvGrpSpPr>
        <p:grpSpPr>
          <a:xfrm>
            <a:off x="1828800" y="1662687"/>
            <a:ext cx="8534402" cy="4959093"/>
            <a:chOff x="1807587" y="990600"/>
            <a:chExt cx="8534402" cy="49590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240FD5-7168-40DF-A48A-63160F55190A}"/>
                </a:ext>
              </a:extLst>
            </p:cNvPr>
            <p:cNvGrpSpPr/>
            <p:nvPr/>
          </p:nvGrpSpPr>
          <p:grpSpPr>
            <a:xfrm>
              <a:off x="1807587" y="990600"/>
              <a:ext cx="8534402" cy="4959093"/>
              <a:chOff x="3211269" y="1670118"/>
              <a:chExt cx="5357075" cy="3705630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DE0404-35F8-4C6E-818D-D6CBB5BE7FD4}"/>
                  </a:ext>
                </a:extLst>
              </p:cNvPr>
              <p:cNvSpPr txBox="1"/>
              <p:nvPr/>
            </p:nvSpPr>
            <p:spPr>
              <a:xfrm>
                <a:off x="3415296" y="1670118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राष्ट्रिय योजना आयोग</a:t>
                </a:r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10988D-ACDE-4FCD-9D69-D7D4CE2E7010}"/>
                  </a:ext>
                </a:extLst>
              </p:cNvPr>
              <p:cNvSpPr txBox="1"/>
              <p:nvPr/>
            </p:nvSpPr>
            <p:spPr>
              <a:xfrm>
                <a:off x="3415296" y="2402222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केन्द्रीय तथ्याङ्क विभाग</a:t>
                </a:r>
                <a:endParaRPr lang="en-US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1DDFE-8DF2-4558-B9C6-82BA985BC449}"/>
                  </a:ext>
                </a:extLst>
              </p:cNvPr>
              <p:cNvSpPr txBox="1"/>
              <p:nvPr/>
            </p:nvSpPr>
            <p:spPr>
              <a:xfrm>
                <a:off x="3211269" y="3088698"/>
                <a:ext cx="5357075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प्रदेश कृषिगणना कार्यालय (७)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latin typeface="Arial" panose="020B0604020202020204" pitchFamily="34" charset="0"/>
                    <a:cs typeface="Kalimati" panose="00000400000000000000" pitchFamily="2"/>
                  </a:rPr>
                  <a:t>+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cs typeface="Kalimati" panose="00000400000000000000" pitchFamily="2"/>
                  </a:rPr>
                  <a:t>जिल्ला कृषिगणना कार्यालय (७०)</a:t>
                </a:r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51AB26-C547-4C8A-B78D-0C6358C9D535}"/>
                  </a:ext>
                </a:extLst>
              </p:cNvPr>
              <p:cNvSpPr txBox="1"/>
              <p:nvPr/>
            </p:nvSpPr>
            <p:spPr>
              <a:xfrm>
                <a:off x="3415295" y="4452507"/>
                <a:ext cx="2683646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सुपरिवेक्षक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39F97C-1905-4E1C-940B-72CE08699C24}"/>
                  </a:ext>
                </a:extLst>
              </p:cNvPr>
              <p:cNvSpPr txBox="1"/>
              <p:nvPr/>
            </p:nvSpPr>
            <p:spPr>
              <a:xfrm>
                <a:off x="5957494" y="5030774"/>
                <a:ext cx="2255482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गणक</a:t>
                </a:r>
                <a:endParaRPr lang="en-US" sz="2400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311D79-20EF-4EED-B572-E167B49C9D46}"/>
                  </a:ext>
                </a:extLst>
              </p:cNvPr>
              <p:cNvCxnSpPr/>
              <p:nvPr/>
            </p:nvCxnSpPr>
            <p:spPr>
              <a:xfrm>
                <a:off x="5635267" y="2077812"/>
                <a:ext cx="1055" cy="291523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AC2BAF-4C93-4E22-9019-FC538463DEC3}"/>
                  </a:ext>
                </a:extLst>
              </p:cNvPr>
              <p:cNvCxnSpPr/>
              <p:nvPr/>
            </p:nvCxnSpPr>
            <p:spPr>
              <a:xfrm flipH="1">
                <a:off x="5635267" y="2781360"/>
                <a:ext cx="1055" cy="302567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ECF7A32-09C3-4F83-8BF1-EA4072FE1669}"/>
                  </a:ext>
                </a:extLst>
              </p:cNvPr>
              <p:cNvCxnSpPr/>
              <p:nvPr/>
            </p:nvCxnSpPr>
            <p:spPr>
              <a:xfrm flipH="1">
                <a:off x="5628096" y="3476377"/>
                <a:ext cx="4656" cy="953257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05142DE-E1BF-4FD4-A3CB-636D2B9D6CDB}"/>
                  </a:ext>
                </a:extLst>
              </p:cNvPr>
              <p:cNvCxnSpPr/>
              <p:nvPr/>
            </p:nvCxnSpPr>
            <p:spPr>
              <a:xfrm>
                <a:off x="6848183" y="4680078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86965B-7CD6-4D37-B5C3-DAD942CA4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942" y="4680078"/>
                <a:ext cx="749241" cy="1"/>
              </a:xfrm>
              <a:prstGeom prst="line">
                <a:avLst/>
              </a:prstGeom>
              <a:grpFill/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1807587" y="3756453"/>
              <a:ext cx="8534402" cy="51394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प्रदेश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4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जिल्ला</a:t>
              </a:r>
              <a:r>
                <a:rPr lang="ne-NP" sz="24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 कृषिगणना अधिकृत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4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सहायक कृषिगणना अधिकृत </a:t>
              </a:r>
              <a:endParaRPr lang="en-US" sz="2400" dirty="0">
                <a:solidFill>
                  <a:schemeClr val="tx1"/>
                </a:solidFill>
                <a:cs typeface="Kalimati" panose="00000400000000000000" pitchFamily="2"/>
              </a:endParaRPr>
            </a:p>
          </p:txBody>
        </p:sp>
      </p:grp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114172CA-32D0-43D8-8EEC-1F05EB8E313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4576957-B2BF-4011-B075-0CD9B4F5982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राष्ट्रिय कृषिगणना २०७८ को संगठन संरचना (कार्यकारी</a:t>
            </a:r>
            <a:r>
              <a:rPr lang="ne-NP" b="1" dirty="0" smtClean="0">
                <a:solidFill>
                  <a:srgbClr val="0066FF"/>
                </a:solidFill>
                <a:cs typeface="Kalimati" pitchFamily="2"/>
              </a:rPr>
              <a:t>)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0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750576"/>
            <a:ext cx="11963400" cy="4507468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कृषिगणनाको संक्षिप्त परिचय </a:t>
            </a:r>
            <a:endParaRPr lang="en-US" dirty="0">
              <a:cs typeface="Kalimati" pitchFamily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>
                <a:cs typeface="Kalimati" pitchFamily="2"/>
              </a:rPr>
              <a:t>उद्देश्य</a:t>
            </a:r>
            <a:r>
              <a:rPr lang="en-US" dirty="0">
                <a:cs typeface="Kalimati" pitchFamily="2"/>
              </a:rPr>
              <a:t> </a:t>
            </a:r>
            <a:r>
              <a:rPr lang="ne-NP" dirty="0">
                <a:cs typeface="Kalimati" pitchFamily="2"/>
              </a:rPr>
              <a:t> र महत्व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कृषिगणना </a:t>
            </a:r>
            <a:r>
              <a:rPr lang="ne-NP" dirty="0">
                <a:cs typeface="Kalimati" pitchFamily="2"/>
              </a:rPr>
              <a:t>सञ्चालनको कानूनी प्रावधान तथा </a:t>
            </a:r>
            <a:r>
              <a:rPr lang="ne-NP" dirty="0" smtClean="0">
                <a:cs typeface="Kalimati" pitchFamily="2"/>
              </a:rPr>
              <a:t>उत्तरदाताको गोपनियताको व्यवस्था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प्रश्नावलीहरू र कृषिगणनाले समेटिएका क्षेत्रहरू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कृषिगणनाको कार्यतालिका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संगठन संरचना र समन्वय संयन्त्र</a:t>
            </a:r>
            <a:endParaRPr lang="en-US" dirty="0" smtClean="0">
              <a:cs typeface="Kalimati" pitchFamily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dirty="0" smtClean="0">
                <a:cs typeface="Kalimati" pitchFamily="2"/>
              </a:rPr>
              <a:t>कृषिगणना कार्यालय तथा </a:t>
            </a:r>
            <a:r>
              <a:rPr lang="ne-NP" dirty="0">
                <a:cs typeface="Kalimati" pitchFamily="2"/>
              </a:rPr>
              <a:t>समुदायको कर्तव्य र दायित्व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AFF5D8A0-C882-423A-953C-66E3686EFF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C63FA-6A3E-4D3C-AC76-04C376ED8700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399"/>
            <a:ext cx="12115800" cy="609601"/>
          </a:xfrm>
        </p:spPr>
        <p:txBody>
          <a:bodyPr/>
          <a:lstStyle/>
          <a:p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प्रस्तुतिका </a:t>
            </a:r>
            <a:r>
              <a:rPr lang="ne-NP" b="1" dirty="0" smtClean="0">
                <a:solidFill>
                  <a:srgbClr val="0066FF"/>
                </a:solidFill>
                <a:cs typeface="Kalimati" pitchFamily="2"/>
              </a:rPr>
              <a:t>विषय</a:t>
            </a: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68EBDA-2F33-4922-ACD1-B7ECE3A67B11}"/>
              </a:ext>
            </a:extLst>
          </p:cNvPr>
          <p:cNvGrpSpPr/>
          <p:nvPr/>
        </p:nvGrpSpPr>
        <p:grpSpPr>
          <a:xfrm>
            <a:off x="489343" y="1638300"/>
            <a:ext cx="11213072" cy="4953000"/>
            <a:chOff x="1939261" y="2050072"/>
            <a:chExt cx="8316881" cy="4579328"/>
          </a:xfrm>
          <a:solidFill>
            <a:schemeClr val="accent6"/>
          </a:solidFill>
        </p:grpSpPr>
        <p:sp>
          <p:nvSpPr>
            <p:cNvPr id="38" name="Rectangle 37"/>
            <p:cNvSpPr/>
            <p:nvPr/>
          </p:nvSpPr>
          <p:spPr>
            <a:xfrm>
              <a:off x="1989186" y="2050073"/>
              <a:ext cx="3505200" cy="6669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राष्ट्रिय कृषिगणना निर्देशक समिति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6153858" y="2050072"/>
              <a:ext cx="4102284" cy="6357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अध्यक्षः उपाध्यक्ष, रा.यो.आ.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62910" y="5273446"/>
              <a:ext cx="3531476" cy="5969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स्थानीय तह </a:t>
              </a:r>
              <a:r>
                <a:rPr lang="ne-NP" sz="2400" dirty="0" smtClean="0">
                  <a:cs typeface="Kalimati" pitchFamily="2"/>
                </a:rPr>
                <a:t>सहकीरण </a:t>
              </a:r>
              <a:r>
                <a:rPr lang="ne-NP" sz="2400" dirty="0">
                  <a:cs typeface="Kalimati" pitchFamily="2"/>
                </a:rPr>
                <a:t>समिति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6997" y="5273446"/>
              <a:ext cx="4089144" cy="5969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उपमेयर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उपाध्यक्ष</a:t>
              </a:r>
              <a:r>
                <a:rPr lang="ne-NP" sz="2400" dirty="0">
                  <a:cs typeface="Kalimati" pitchFamily="2"/>
                </a:rPr>
                <a:t> </a:t>
              </a:r>
              <a:endParaRPr lang="ne-NP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5538" y="3671473"/>
              <a:ext cx="3505200" cy="5961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प्रादेशिक कृषिगणना समन्वय समिति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632965" y="2268912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6997" y="3680808"/>
              <a:ext cx="4089145" cy="5976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</a:t>
              </a:r>
              <a:r>
                <a:rPr lang="ne-NP" sz="2400" dirty="0" smtClean="0">
                  <a:cs typeface="Kalimati" pitchFamily="2"/>
                </a:rPr>
                <a:t>सचिव</a:t>
              </a:r>
              <a:r>
                <a:rPr lang="ne-NP" sz="2400" dirty="0">
                  <a:cs typeface="Kalimati" pitchFamily="2"/>
                </a:rPr>
                <a:t>, </a:t>
              </a:r>
              <a:r>
                <a:rPr lang="ne-NP" sz="2400" dirty="0" smtClean="0">
                  <a:cs typeface="Kalimati" pitchFamily="2"/>
                </a:rPr>
                <a:t>प्रदेश कृषि मन्त्रालय </a:t>
              </a:r>
              <a:endParaRPr lang="en-US" sz="2400" dirty="0">
                <a:cs typeface="Kalimati" pitchFamily="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6299" y="4508146"/>
              <a:ext cx="3505200" cy="572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जिल्ला कृषिगणना समन्वय समिति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6996" y="4547196"/>
              <a:ext cx="4089146" cy="5389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प्रमुख जिल्ला अधिकारी, जि.प्र.का</a:t>
              </a:r>
              <a:r>
                <a:rPr lang="ne-NP" sz="2400" dirty="0"/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9261" y="6063217"/>
              <a:ext cx="3531476" cy="56618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वडास्तरीय </a:t>
              </a:r>
              <a:r>
                <a:rPr lang="ne-NP" sz="2400" dirty="0" smtClean="0">
                  <a:cs typeface="Kalimati" pitchFamily="2"/>
                </a:rPr>
                <a:t>सहजीकरण </a:t>
              </a:r>
              <a:r>
                <a:rPr lang="ne-NP" sz="2400" dirty="0">
                  <a:cs typeface="Kalimati" pitchFamily="2"/>
                </a:rPr>
                <a:t>समिति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8095" y="6075536"/>
              <a:ext cx="4118045" cy="532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वडा अध्यक्ष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6300" y="2909909"/>
              <a:ext cx="3518087" cy="5613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राष्ट्रिय कृषिगणना प्राविधिक समिति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6995" y="2909910"/>
              <a:ext cx="4089146" cy="5833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अध्यक्षः महानिर्देशक, के.त.वि</a:t>
              </a:r>
              <a:r>
                <a:rPr lang="ne-NP" sz="2400" dirty="0"/>
                <a:t>.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638800" y="3043442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09317" y="3875221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638800" y="4707001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89610" y="5471746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588373" y="6213532"/>
              <a:ext cx="419100" cy="2560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Slide Number Placeholder 19">
            <a:extLst>
              <a:ext uri="{FF2B5EF4-FFF2-40B4-BE49-F238E27FC236}">
                <a16:creationId xmlns:a16="http://schemas.microsoft.com/office/drawing/2014/main" id="{E3E75E14-D251-45BF-8803-0DE9B3C43B6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ADCB4A2-B8A4-48F9-BEB8-99733BB2A6CA}"/>
              </a:ext>
            </a:extLst>
          </p:cNvPr>
          <p:cNvSpPr txBox="1">
            <a:spLocks/>
          </p:cNvSpPr>
          <p:nvPr/>
        </p:nvSpPr>
        <p:spPr>
          <a:xfrm>
            <a:off x="-15240" y="627589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66FF"/>
                </a:solidFill>
                <a:cs typeface="Kalimati" pitchFamily="2"/>
              </a:rPr>
              <a:t>राष्ट्रिय कृषिगणना २०७८ को समन्वय संयन्त्र (सल्लाहकारी)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4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87749"/>
            <a:ext cx="8458200" cy="868362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0066FF"/>
                </a:solidFill>
                <a:latin typeface="Aakriti" panose="00000400000000000000" pitchFamily="2" charset="0"/>
              </a:rPr>
              <a:t>राष्ट्रिय कृषिगणना २०७८ को लोगो र नारा</a:t>
            </a:r>
            <a:endParaRPr lang="en-US" sz="3600" dirty="0">
              <a:solidFill>
                <a:srgbClr val="0066FF"/>
              </a:solidFill>
              <a:latin typeface="Aakriti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76800"/>
            <a:ext cx="10668000" cy="14983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ne-NP" sz="2800" dirty="0">
                <a:solidFill>
                  <a:srgbClr val="00B050"/>
                </a:solidFill>
                <a:latin typeface="Aakriti" panose="00000400000000000000" pitchFamily="2" charset="0"/>
              </a:rPr>
              <a:t>कृषिगणनाको सार, कृषि योजनाको पूर्वाधार । </a:t>
            </a:r>
          </a:p>
          <a:p>
            <a:pPr marL="0" indent="0" algn="ctr">
              <a:spcBef>
                <a:spcPts val="0"/>
              </a:spcBef>
              <a:spcAft>
                <a:spcPts val="1519"/>
              </a:spcAft>
              <a:buNone/>
            </a:pPr>
            <a:r>
              <a:rPr lang="ne-NP" sz="2800" dirty="0">
                <a:solidFill>
                  <a:srgbClr val="4406AA"/>
                </a:solidFill>
                <a:latin typeface="Aakriti" panose="00000400000000000000" pitchFamily="2" charset="0"/>
              </a:rPr>
              <a:t>कृषि योजना र विकासको मूल </a:t>
            </a:r>
            <a:r>
              <a:rPr lang="ne-NP" sz="2800" dirty="0" smtClean="0">
                <a:solidFill>
                  <a:srgbClr val="4406AA"/>
                </a:solidFill>
                <a:latin typeface="Aakriti" panose="00000400000000000000" pitchFamily="2" charset="0"/>
              </a:rPr>
              <a:t>आधार, पारौ</a:t>
            </a:r>
            <a:r>
              <a:rPr lang="en-US" sz="2800" dirty="0" smtClean="0">
                <a:solidFill>
                  <a:srgbClr val="4406AA"/>
                </a:solidFill>
                <a:latin typeface="Preeti" pitchFamily="2" charset="0"/>
                <a:cs typeface="Kalimati" panose="00000400000000000000" pitchFamily="2"/>
              </a:rPr>
              <a:t>FF</a:t>
            </a:r>
            <a:r>
              <a:rPr lang="ne-NP" sz="2800" dirty="0" smtClean="0">
                <a:solidFill>
                  <a:srgbClr val="4406AA"/>
                </a:solidFill>
                <a:latin typeface="Aakriti" panose="00000400000000000000" pitchFamily="2" charset="0"/>
              </a:rPr>
              <a:t> </a:t>
            </a:r>
            <a:r>
              <a:rPr lang="ne-NP" sz="2800" dirty="0">
                <a:solidFill>
                  <a:srgbClr val="4406AA"/>
                </a:solidFill>
                <a:latin typeface="Aakriti" panose="00000400000000000000" pitchFamily="2" charset="0"/>
              </a:rPr>
              <a:t>कृषिगणना २०७८ साकार । </a:t>
            </a:r>
            <a:endParaRPr lang="en-US" sz="2800" dirty="0">
              <a:solidFill>
                <a:srgbClr val="4406AA"/>
              </a:solidFill>
              <a:latin typeface="Aakriti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21620"/>
            <a:ext cx="3048000" cy="29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57239"/>
            <a:ext cx="8686800" cy="868362"/>
          </a:xfrm>
        </p:spPr>
        <p:txBody>
          <a:bodyPr>
            <a:noAutofit/>
          </a:bodyPr>
          <a:lstStyle/>
          <a:p>
            <a:r>
              <a:rPr lang="ne-NP" sz="3600" dirty="0">
                <a:solidFill>
                  <a:srgbClr val="0066FF"/>
                </a:solidFill>
                <a:latin typeface="Aakriti" panose="00000400000000000000" pitchFamily="2" charset="0"/>
              </a:rPr>
              <a:t>राष्ट्रिय कृषिगणना २०७८ को पोष्टर र अपिल</a:t>
            </a:r>
            <a:endParaRPr lang="en-US" sz="3600" dirty="0">
              <a:solidFill>
                <a:srgbClr val="0066FF"/>
              </a:solidFill>
              <a:latin typeface="Aakriti" panose="000004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9" y="1602150"/>
            <a:ext cx="3380801" cy="5071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484" y="1588914"/>
            <a:ext cx="3196716" cy="5078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12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9620"/>
            <a:ext cx="4648200" cy="23545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e-NP" sz="3600" b="1" dirty="0" smtClean="0">
                <a:solidFill>
                  <a:srgbClr val="3333CC"/>
                </a:solidFill>
              </a:rPr>
              <a:t>कृषिगणनाको वेवपेज</a:t>
            </a:r>
            <a:r>
              <a:rPr lang="en-US" sz="3600" dirty="0" smtClean="0">
                <a:solidFill>
                  <a:srgbClr val="3333CC"/>
                </a:solidFill>
              </a:rPr>
              <a:t>: </a:t>
            </a:r>
            <a:r>
              <a:rPr lang="en-US" sz="3600" dirty="0" smtClean="0">
                <a:solidFill>
                  <a:srgbClr val="0066FF"/>
                </a:solidFill>
              </a:rPr>
              <a:t>www.agricensusnepal.</a:t>
            </a:r>
            <a:r>
              <a:rPr lang="ne-NP" sz="3600" dirty="0" smtClean="0">
                <a:solidFill>
                  <a:srgbClr val="0066FF"/>
                </a:solidFill>
              </a:rPr>
              <a:t/>
            </a:r>
            <a:br>
              <a:rPr lang="ne-NP" sz="3600" dirty="0" smtClean="0">
                <a:solidFill>
                  <a:srgbClr val="0066FF"/>
                </a:solidFill>
              </a:rPr>
            </a:br>
            <a:r>
              <a:rPr lang="en-US" sz="3600" dirty="0" smtClean="0">
                <a:solidFill>
                  <a:srgbClr val="0066FF"/>
                </a:solidFill>
              </a:rPr>
              <a:t>gov.np</a:t>
            </a:r>
            <a:endParaRPr lang="en-US" sz="3600" dirty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31"/>
          <a:stretch/>
        </p:blipFill>
        <p:spPr>
          <a:xfrm>
            <a:off x="4876800" y="762000"/>
            <a:ext cx="697685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9886"/>
            <a:ext cx="11734800" cy="52181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hi-IN" sz="2400" dirty="0"/>
              <a:t>जिल्लास्तरमा</a:t>
            </a:r>
            <a:r>
              <a:rPr lang="ne-NP" sz="2400" dirty="0"/>
              <a:t> सञ्चालन हुने</a:t>
            </a:r>
            <a:r>
              <a:rPr lang="hi-IN" sz="2400" dirty="0"/>
              <a:t> राष्ट्रिय कृषि गणनाको लागि सरकारी निकाय</a:t>
            </a:r>
            <a:r>
              <a:rPr lang="en-US" sz="2400" dirty="0"/>
              <a:t>, </a:t>
            </a:r>
            <a:r>
              <a:rPr lang="hi-IN" sz="2400" dirty="0"/>
              <a:t>गैरसरकारी संस्था</a:t>
            </a:r>
            <a:r>
              <a:rPr lang="en-US" sz="2400" dirty="0" smtClean="0"/>
              <a:t>, </a:t>
            </a:r>
            <a:r>
              <a:rPr lang="hi-IN" sz="2400" dirty="0" smtClean="0"/>
              <a:t>निजी </a:t>
            </a:r>
            <a:r>
              <a:rPr lang="hi-IN" sz="2400" dirty="0"/>
              <a:t>क्षेत्र तथा सरोकारवालासँग समन्वय गर्ने</a:t>
            </a:r>
            <a:r>
              <a:rPr lang="en-US" sz="2400" dirty="0"/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hi-IN" sz="2400" dirty="0">
                <a:solidFill>
                  <a:srgbClr val="002060"/>
                </a:solidFill>
              </a:rPr>
              <a:t>जिल्लास्तरमा खटिने गणक तथा सुपरिवेक्षकको आवश्यक व्यवस्था गर्ने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hi-IN" sz="2400" dirty="0"/>
              <a:t>जिल्लास्तरमा हुने </a:t>
            </a:r>
            <a:r>
              <a:rPr lang="ne-NP" sz="2400" dirty="0"/>
              <a:t>कृषि गणना </a:t>
            </a:r>
            <a:r>
              <a:rPr lang="hi-IN" sz="2400" dirty="0"/>
              <a:t>तालिम सञ्‍चालन गर्ने</a:t>
            </a:r>
            <a:r>
              <a:rPr lang="en-US" sz="2400" dirty="0"/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hi-IN" sz="2400" dirty="0">
                <a:solidFill>
                  <a:srgbClr val="002060"/>
                </a:solidFill>
              </a:rPr>
              <a:t>स्थलगत तथ्याङ्क सङ्कलन कार्यको अनुगमन तथा सुपरीवेक्षण ग</a:t>
            </a:r>
            <a:r>
              <a:rPr lang="ne-NP" sz="2400" dirty="0">
                <a:solidFill>
                  <a:srgbClr val="002060"/>
                </a:solidFill>
              </a:rPr>
              <a:t>री गुणस्तरिय </a:t>
            </a:r>
            <a:r>
              <a:rPr lang="hi-IN" sz="2400" dirty="0">
                <a:solidFill>
                  <a:srgbClr val="002060"/>
                </a:solidFill>
              </a:rPr>
              <a:t>तथ्याङ्क</a:t>
            </a:r>
            <a:r>
              <a:rPr lang="ne-NP" sz="2400" dirty="0">
                <a:solidFill>
                  <a:srgbClr val="002060"/>
                </a:solidFill>
              </a:rPr>
              <a:t> संकलनको सुनिश्चिता ग</a:t>
            </a:r>
            <a:r>
              <a:rPr lang="hi-IN" sz="2400" dirty="0">
                <a:solidFill>
                  <a:srgbClr val="002060"/>
                </a:solidFill>
              </a:rPr>
              <a:t>र्ने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hi-IN" sz="2400" dirty="0"/>
              <a:t>जिल्ला </a:t>
            </a:r>
            <a:r>
              <a:rPr lang="ne-NP" sz="2400" dirty="0"/>
              <a:t>तथा</a:t>
            </a:r>
            <a:r>
              <a:rPr lang="hi-IN" sz="2400" dirty="0"/>
              <a:t> स्थानीयस्तरमा सामाजिक सञ्जाल</a:t>
            </a:r>
            <a:r>
              <a:rPr lang="en-US" sz="2400" dirty="0"/>
              <a:t>, </a:t>
            </a:r>
            <a:r>
              <a:rPr lang="hi-IN" sz="2400" dirty="0"/>
              <a:t>एफ.एम.</a:t>
            </a:r>
            <a:r>
              <a:rPr lang="en-US" sz="2400" dirty="0"/>
              <a:t>, </a:t>
            </a:r>
            <a:r>
              <a:rPr lang="hi-IN" sz="2400" dirty="0"/>
              <a:t>रेडियो</a:t>
            </a:r>
            <a:r>
              <a:rPr lang="ne-NP" sz="2400" dirty="0"/>
              <a:t>, </a:t>
            </a:r>
            <a:r>
              <a:rPr lang="hi-IN" sz="2400" dirty="0"/>
              <a:t>टेलिभिजन</a:t>
            </a:r>
            <a:r>
              <a:rPr lang="en-US" sz="2400" dirty="0"/>
              <a:t>, </a:t>
            </a:r>
            <a:r>
              <a:rPr lang="hi-IN" sz="2400" dirty="0"/>
              <a:t>पत्रपत्रिका</a:t>
            </a:r>
            <a:r>
              <a:rPr lang="ne-NP" sz="2400" dirty="0"/>
              <a:t>, पो</a:t>
            </a:r>
            <a:r>
              <a:rPr lang="hi-IN" sz="2400" dirty="0"/>
              <a:t>ष्टर अन्तरक्रिया</a:t>
            </a:r>
            <a:r>
              <a:rPr lang="ne-NP" sz="2400" dirty="0"/>
              <a:t> तथा सचेतना गोष्ठी</a:t>
            </a:r>
            <a:r>
              <a:rPr lang="hi-IN" sz="2400" dirty="0"/>
              <a:t> गरी राष्ट्रिय कृषि गणनाको आवश्यकता र महत्वको बारेमा सचेतना अभिवृद्धि गर्ने</a:t>
            </a:r>
            <a:r>
              <a:rPr lang="ne-NP" sz="2400" dirty="0"/>
              <a:t>, 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ne-NP" sz="2400" dirty="0" smtClean="0">
                <a:solidFill>
                  <a:srgbClr val="002060"/>
                </a:solidFill>
              </a:rPr>
              <a:t>कृषक</a:t>
            </a:r>
            <a:r>
              <a:rPr lang="hi-IN" sz="2400" dirty="0" smtClean="0">
                <a:solidFill>
                  <a:srgbClr val="002060"/>
                </a:solidFill>
              </a:rPr>
              <a:t> </a:t>
            </a:r>
            <a:r>
              <a:rPr lang="hi-IN" sz="2400" dirty="0">
                <a:solidFill>
                  <a:srgbClr val="002060"/>
                </a:solidFill>
              </a:rPr>
              <a:t>दाजुभाई दिदीबहिनीहरुलाई राष्ट्रिय कृषिगणनाको महत्वबारे बताउने र उहाँहरुबाट विश्वसनीय र गुणस्तरीय तथ्याङ्क </a:t>
            </a:r>
            <a:r>
              <a:rPr lang="ne-NP" sz="2400" dirty="0" smtClean="0">
                <a:solidFill>
                  <a:srgbClr val="002060"/>
                </a:solidFill>
              </a:rPr>
              <a:t>सञ्कलन </a:t>
            </a:r>
            <a:r>
              <a:rPr lang="hi-IN" sz="2400" dirty="0" smtClean="0">
                <a:solidFill>
                  <a:srgbClr val="002060"/>
                </a:solidFill>
              </a:rPr>
              <a:t>गर्ने 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10972800" cy="725486"/>
          </a:xfrm>
        </p:spPr>
        <p:txBody>
          <a:bodyPr>
            <a:noAutofit/>
          </a:bodyPr>
          <a:lstStyle/>
          <a:p>
            <a:r>
              <a:rPr lang="ne-NP" sz="3200" dirty="0">
                <a:solidFill>
                  <a:srgbClr val="0066FF"/>
                </a:solidFill>
                <a:latin typeface="Aakriti" panose="00000400000000000000" pitchFamily="2" charset="0"/>
                <a:cs typeface="Kalimati" panose="00000400000000000000" pitchFamily="2"/>
              </a:rPr>
              <a:t>राष्ट्रिय कृषिगणना २०७८ मा कृषिगणना </a:t>
            </a:r>
            <a:r>
              <a:rPr lang="ne-NP" sz="3200" dirty="0" smtClean="0">
                <a:solidFill>
                  <a:srgbClr val="0066FF"/>
                </a:solidFill>
                <a:latin typeface="Aakriti" panose="00000400000000000000" pitchFamily="2" charset="0"/>
                <a:cs typeface="Kalimati" panose="00000400000000000000" pitchFamily="2"/>
              </a:rPr>
              <a:t>कार्यालयको जिम्मेवारी</a:t>
            </a:r>
            <a:endParaRPr lang="en-US" sz="3200" dirty="0">
              <a:solidFill>
                <a:srgbClr val="0066FF"/>
              </a:solidFill>
              <a:latin typeface="Aakriti" panose="00000400000000000000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172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76400"/>
            <a:ext cx="11811000" cy="4953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i-IN" sz="2100" dirty="0" smtClean="0"/>
              <a:t>राष्ट्रिय कृषिगणनालाई </a:t>
            </a:r>
            <a:r>
              <a:rPr lang="hi-IN" sz="2100" dirty="0"/>
              <a:t>प्रभावकारी बनाउन आवश्यक सहयोग तथा सहजीकरण गर्ने</a:t>
            </a:r>
            <a:r>
              <a:rPr lang="en-US" sz="2100" dirty="0"/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100" dirty="0" smtClean="0">
                <a:solidFill>
                  <a:srgbClr val="310688"/>
                </a:solidFill>
              </a:rPr>
              <a:t>प्रदेश</a:t>
            </a:r>
            <a:r>
              <a:rPr lang="en-US" sz="2100" dirty="0" smtClean="0">
                <a:solidFill>
                  <a:srgbClr val="310688"/>
                </a:solidFill>
                <a:latin typeface="Annapurna" pitchFamily="2" charset="0"/>
              </a:rPr>
              <a:t>Ö</a:t>
            </a:r>
            <a:r>
              <a:rPr lang="ne-NP" sz="2100" dirty="0" smtClean="0">
                <a:solidFill>
                  <a:srgbClr val="310688"/>
                </a:solidFill>
                <a:latin typeface="Annapurna" pitchFamily="2" charset="0"/>
              </a:rPr>
              <a:t>जिल्ला </a:t>
            </a:r>
            <a:r>
              <a:rPr lang="hi-IN" sz="2100" dirty="0" smtClean="0">
                <a:solidFill>
                  <a:srgbClr val="310688"/>
                </a:solidFill>
              </a:rPr>
              <a:t>कृषिगणना </a:t>
            </a:r>
            <a:r>
              <a:rPr lang="hi-IN" sz="2100" dirty="0">
                <a:solidFill>
                  <a:srgbClr val="310688"/>
                </a:solidFill>
              </a:rPr>
              <a:t>कार्यालयलाई आवश्यक पर्ने स्रोत साधन</a:t>
            </a:r>
            <a:r>
              <a:rPr lang="en-US" sz="2100" dirty="0">
                <a:solidFill>
                  <a:srgbClr val="310688"/>
                </a:solidFill>
              </a:rPr>
              <a:t>, </a:t>
            </a:r>
            <a:r>
              <a:rPr lang="hi-IN" sz="2100" dirty="0">
                <a:solidFill>
                  <a:srgbClr val="310688"/>
                </a:solidFill>
              </a:rPr>
              <a:t>भवन तथा जनशक्तिको व्यवस्थापनमा सहयोग गर्ने</a:t>
            </a:r>
            <a:r>
              <a:rPr lang="en-US" sz="2100" dirty="0">
                <a:solidFill>
                  <a:srgbClr val="310688"/>
                </a:solidFill>
              </a:rPr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i-IN" sz="2100" dirty="0" smtClean="0"/>
              <a:t>कृषिगणना</a:t>
            </a:r>
            <a:r>
              <a:rPr lang="ne-NP" sz="2100" dirty="0"/>
              <a:t>को </a:t>
            </a:r>
            <a:r>
              <a:rPr lang="hi-IN" sz="2100" dirty="0"/>
              <a:t>लागि प्रदेश र स्थानीय तहका निकायसँग आवश्यक समन्वय </a:t>
            </a:r>
            <a:r>
              <a:rPr lang="ne-NP" sz="2100" dirty="0"/>
              <a:t>गर्न </a:t>
            </a:r>
            <a:r>
              <a:rPr lang="hi-IN" sz="2100" dirty="0"/>
              <a:t>सहयोग गर्ने</a:t>
            </a:r>
            <a:r>
              <a:rPr lang="en-US" sz="2100" dirty="0"/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i-IN" sz="2100" dirty="0" smtClean="0">
                <a:solidFill>
                  <a:srgbClr val="310688"/>
                </a:solidFill>
              </a:rPr>
              <a:t>कृषिगणनामा </a:t>
            </a:r>
            <a:r>
              <a:rPr lang="hi-IN" sz="2100" dirty="0">
                <a:solidFill>
                  <a:srgbClr val="310688"/>
                </a:solidFill>
              </a:rPr>
              <a:t>आउन सक्ने समस्या समाधान </a:t>
            </a:r>
            <a:r>
              <a:rPr lang="ne-NP" sz="2100" dirty="0">
                <a:solidFill>
                  <a:srgbClr val="310688"/>
                </a:solidFill>
              </a:rPr>
              <a:t>गर्न </a:t>
            </a:r>
            <a:r>
              <a:rPr lang="hi-IN" sz="2100" dirty="0">
                <a:solidFill>
                  <a:srgbClr val="310688"/>
                </a:solidFill>
              </a:rPr>
              <a:t>सहयोग गर्ने</a:t>
            </a:r>
            <a:r>
              <a:rPr lang="en-US" sz="2100" dirty="0">
                <a:solidFill>
                  <a:srgbClr val="310688"/>
                </a:solidFill>
              </a:rPr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i-IN" sz="2100" dirty="0" smtClean="0"/>
              <a:t>कृषिगणनामा </a:t>
            </a:r>
            <a:r>
              <a:rPr lang="hi-IN" sz="2100" dirty="0"/>
              <a:t>संलग्न कर्मचारी </a:t>
            </a:r>
            <a:r>
              <a:rPr lang="ne-NP" sz="2100" dirty="0"/>
              <a:t>तथा </a:t>
            </a:r>
            <a:r>
              <a:rPr lang="hi-IN" sz="2100" dirty="0"/>
              <a:t>गणना सामग्रीको सुरक्षा व्यवस्था मिलाउन सहयोग गर्ने</a:t>
            </a:r>
            <a:r>
              <a:rPr lang="en-US" sz="2100" dirty="0"/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100" dirty="0" smtClean="0">
                <a:solidFill>
                  <a:srgbClr val="310688"/>
                </a:solidFill>
              </a:rPr>
              <a:t>कृषिगणनाको </a:t>
            </a:r>
            <a:r>
              <a:rPr lang="ne-NP" sz="2100" dirty="0">
                <a:solidFill>
                  <a:srgbClr val="310688"/>
                </a:solidFill>
              </a:rPr>
              <a:t>स्थलगत कार्यलाई प्रभावकारी ढंगले तोकिएको समयसीमा भित्र सम्पन्न गरी गुणस्तरीय तथ्याङ्क संकलनमा सहयोग गर्नको लागि सहजीकरण तथा प्रचार प्रसार गर्ने</a:t>
            </a:r>
            <a:r>
              <a:rPr lang="en-US" sz="2100" dirty="0">
                <a:solidFill>
                  <a:srgbClr val="310688"/>
                </a:solidFill>
              </a:rPr>
              <a:t>,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100" dirty="0"/>
              <a:t>कृषक परिवार तथा कृषि </a:t>
            </a:r>
            <a:r>
              <a:rPr lang="ne-NP" sz="2100" dirty="0" smtClean="0"/>
              <a:t>संघसंस्थालार्इ </a:t>
            </a:r>
            <a:r>
              <a:rPr lang="hi-IN" sz="2100" dirty="0"/>
              <a:t>राष्ट्रिय कृषि गणना</a:t>
            </a:r>
            <a:r>
              <a:rPr lang="ne-NP" sz="2100" dirty="0"/>
              <a:t>को महत्व बुझाई तथ्याङ्क संकलनका लागि खटिएका कर्मचारीलार्इ सहि तथा पूर्ण विवरण दिन प्रोत्साहित गर्ने । 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914400"/>
          </a:xfrm>
        </p:spPr>
        <p:txBody>
          <a:bodyPr>
            <a:noAutofit/>
          </a:bodyPr>
          <a:lstStyle/>
          <a:p>
            <a:r>
              <a:rPr lang="ne-NP" sz="2800" dirty="0">
                <a:solidFill>
                  <a:srgbClr val="0066FF"/>
                </a:solidFill>
                <a:latin typeface="Aakriti" panose="00000400000000000000" pitchFamily="2" charset="0"/>
              </a:rPr>
              <a:t>राष्ट्रिय कृषिगणना २०७८ मा जिल्लास्थित कार्यालय, संघसस्था, सरोकारवाला, </a:t>
            </a:r>
            <a:r>
              <a:rPr lang="ne-NP" sz="2800" dirty="0" smtClean="0">
                <a:solidFill>
                  <a:srgbClr val="0066FF"/>
                </a:solidFill>
                <a:latin typeface="Aakriti" panose="00000400000000000000" pitchFamily="2" charset="0"/>
              </a:rPr>
              <a:t>कृषक </a:t>
            </a:r>
            <a:r>
              <a:rPr lang="ne-NP" sz="2800" dirty="0">
                <a:solidFill>
                  <a:srgbClr val="0066FF"/>
                </a:solidFill>
                <a:latin typeface="Aakriti" panose="00000400000000000000" pitchFamily="2" charset="0"/>
              </a:rPr>
              <a:t>र आम जनसमुदायको दायित्व </a:t>
            </a:r>
            <a:endParaRPr lang="en-US" sz="2800" dirty="0">
              <a:solidFill>
                <a:srgbClr val="0066FF"/>
              </a:solidFill>
              <a:latin typeface="Aakrit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26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" y="1981200"/>
            <a:ext cx="11430000" cy="129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 smtClean="0">
                <a:solidFill>
                  <a:srgbClr val="0066FF"/>
                </a:solidFill>
                <a:cs typeface="Kalimati" pitchFamily="2"/>
              </a:rPr>
              <a:t>धन्यवाद</a:t>
            </a:r>
            <a:r>
              <a:rPr lang="en-US" sz="5400" dirty="0" smtClean="0">
                <a:solidFill>
                  <a:srgbClr val="0066FF"/>
                </a:solidFill>
                <a:cs typeface="Kalimati" pitchFamily="2"/>
              </a:rPr>
              <a:t> </a:t>
            </a:r>
            <a:r>
              <a:rPr lang="ne-NP" sz="5400" dirty="0" smtClean="0">
                <a:solidFill>
                  <a:srgbClr val="0066FF"/>
                </a:solidFill>
                <a:cs typeface="Kalimati" pitchFamily="2"/>
              </a:rPr>
              <a:t>!</a:t>
            </a:r>
            <a:r>
              <a:rPr lang="ne-NP" sz="5400" dirty="0" smtClean="0">
                <a:solidFill>
                  <a:srgbClr val="0066FF"/>
                </a:solidFill>
                <a:latin typeface="Preeti"/>
                <a:cs typeface="Kalimati" pitchFamily="2"/>
              </a:rPr>
              <a:t> </a:t>
            </a: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" y="1558290"/>
            <a:ext cx="11506200" cy="507111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नेपालमा वि.सं. २०१८ (सन् १९६१) देखि कृषिगणना गर्ने काम शुरु भएको हो ।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१०/१० वर्षको अन्तरमा कृषिगणना सञ्चालन हुँदै आएको छ 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।</a:t>
            </a:r>
            <a:r>
              <a:rPr lang="ne-NP" sz="2400" dirty="0">
                <a:cs typeface="Kalimati" pitchFamily="2"/>
              </a:rPr>
              <a:t>२०७८ सालको यो कृषिगणनाले नेपालको इतिहासमा ६० वर्षको अवधि पूरा </a:t>
            </a:r>
            <a:r>
              <a:rPr lang="ne-NP" sz="2400" dirty="0" smtClean="0">
                <a:cs typeface="Kalimati" pitchFamily="2"/>
              </a:rPr>
              <a:t>गर्नेछ ।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वि.सं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. २०७८ को राष्ट्रिय कृषिगणना नेपालको सातौं र वि.सं. २०७२ मा जारी भएको नेपालको संविधान बमोजिमको संघीय प्रणालीको पहिलो कृषिगणना हो । </a:t>
            </a:r>
            <a:r>
              <a:rPr lang="ne-NP" sz="2400" b="1" dirty="0" smtClean="0">
                <a:cs typeface="Kalimati" pitchFamily="2"/>
              </a:rPr>
              <a:t>यसले </a:t>
            </a:r>
            <a:r>
              <a:rPr lang="ne-NP" sz="2400" b="1" dirty="0">
                <a:cs typeface="Kalimati" pitchFamily="2"/>
              </a:rPr>
              <a:t>७५३ वटै स्थानीय तहसम्मका कृषि सम्बन्धी तथ्याङ्कहरु उपलब्ध गराउने छ । </a:t>
            </a:r>
            <a:endParaRPr lang="ne-NP" sz="2400" b="1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आर्थिक स्रोत साधन र जनशक्ति परिचालनको हिसाबले केन्द्रीय तथ्याङ्क विभागले सञ्चालन गर्ने जनगणना पछिको राष्ट्रव्यापी एक महाअभियान हो ।</a:t>
            </a:r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8EF66DE2-42D0-4130-B184-09B414FA449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E3438143-3BF8-41AA-9C9D-7AD5D2DBAD0E}"/>
              </a:ext>
            </a:extLst>
          </p:cNvPr>
          <p:cNvSpPr txBox="1">
            <a:spLocks/>
          </p:cNvSpPr>
          <p:nvPr/>
        </p:nvSpPr>
        <p:spPr>
          <a:xfrm>
            <a:off x="-38100" y="685800"/>
            <a:ext cx="12192000" cy="8382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3600" dirty="0">
                <a:solidFill>
                  <a:srgbClr val="0066FF"/>
                </a:solidFill>
                <a:cs typeface="Kalimati" pitchFamily="2"/>
              </a:rPr>
              <a:t>नेपालमा कृषिगणनाको संक्षिप्त इतिहास</a:t>
            </a:r>
            <a:endParaRPr lang="en-US" sz="5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685800" indent="-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(क) कृषि विकासका लागि स्थानीय, जिल्ला, प्रदेश तथा राष्ट्रियस्तरका योजना तर्जुमा एवं नीति </a:t>
            </a:r>
            <a:r>
              <a:rPr lang="en-US" sz="2400" dirty="0" smtClean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निर्माण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अनुगमन तथा मूल्याङ्कन गर्न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तथ्याङ्कको खाँचो पूरा गरी योजनाविद् र नीति निर्माताहरूलाई सघाउ पुर्‍याउने,</a:t>
            </a:r>
          </a:p>
          <a:p>
            <a:pPr marL="628650" indent="-6286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(ख) देशव्यापी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कृषकले चलन गरेको </a:t>
            </a:r>
            <a:r>
              <a:rPr lang="ne-NP" sz="2400" b="1" dirty="0" smtClean="0">
                <a:solidFill>
                  <a:schemeClr val="dk1"/>
                </a:solidFill>
                <a:cs typeface="Kalimati" pitchFamily="2"/>
              </a:rPr>
              <a:t>जग्गा, लगाएको बाली, पशुपन्छीपालन तथा कृषिमा वातावरणीय प्रभावसम्बन्धी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विवरणहरू उपलब्ध गराउने,</a:t>
            </a:r>
          </a:p>
          <a:p>
            <a:pPr marL="628650" indent="-6286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(ग) कृषिसम्बन्धी राष्ट्रियस्तरका लक्ष्य र सूचक तथा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दिगो विकास लक्ष्यहरु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SDGs)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सूचकहरुको लागि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आवश्यक तथ्याङ्क उपलब्ध गराउने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(घ)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कृषिसम्बन्धी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अन्य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सर्वेक्षणका लागि आधार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तयार गर्ने,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(ङ)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समग्र कृषि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तथ्याङ्कको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स्तर </a:t>
            </a:r>
            <a:r>
              <a:rPr lang="ne-NP" sz="2400" b="1" dirty="0" smtClean="0">
                <a:solidFill>
                  <a:schemeClr val="dk1"/>
                </a:solidFill>
                <a:cs typeface="Kalimati" pitchFamily="2"/>
              </a:rPr>
              <a:t>बढाउने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5A4D56CA-7FD3-4145-AA1E-2D96A10ECB7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EE657D79-047E-42CC-AE4C-F0EEF83D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579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3600" dirty="0">
                <a:solidFill>
                  <a:srgbClr val="0066FF"/>
                </a:solidFill>
                <a:cs typeface="Kalimati" pitchFamily="2"/>
              </a:rPr>
              <a:t>कृषिगणनाको उद्देश्य</a:t>
            </a:r>
            <a:endParaRPr lang="en-US" sz="4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600" dirty="0">
                <a:solidFill>
                  <a:srgbClr val="0066FF"/>
                </a:solidFill>
                <a:cs typeface="Kalimati" pitchFamily="2"/>
              </a:rPr>
              <a:t>कृषिगणना सञ्चालनको कानुनी प्रावधान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777685"/>
            <a:ext cx="1747408" cy="1679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3" descr="H:\CBS_Tutorial\PPT Templates\background-with-advocacy-elements (1)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49" y="2071998"/>
            <a:ext cx="1168549" cy="11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06E17-E5A3-4AE1-8AC2-36DB78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72" t="37422" r="40512" b="21208"/>
          <a:stretch/>
        </p:blipFill>
        <p:spPr>
          <a:xfrm>
            <a:off x="914400" y="1600200"/>
            <a:ext cx="1784069" cy="2230086"/>
          </a:xfrm>
          <a:prstGeom prst="rect">
            <a:avLst/>
          </a:prstGeom>
        </p:spPr>
      </p:pic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id="{DFE64094-B5FB-4213-A3B2-1306102AC0D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1878C-8B67-4F33-B3DB-992CA1BCF825}"/>
              </a:ext>
            </a:extLst>
          </p:cNvPr>
          <p:cNvSpPr/>
          <p:nvPr/>
        </p:nvSpPr>
        <p:spPr>
          <a:xfrm>
            <a:off x="160283" y="3957602"/>
            <a:ext cx="12031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सञ्चालनका लागि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मूख्य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कान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ु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नी तथा नीतिगत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आधार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देहाय बमोजिम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रहेका छन् ।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तथ्याङ्क ऐन,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२०१५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itchFamily="2"/>
              </a:rPr>
              <a:t>तथा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तथ्याङ्क नियमहरु, २०४१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 तथा व्यवस्थापन आदेश, २०७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८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नेपाल सरकारको बार्षिक नीति तथा कार्यक्रम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87" y="1562758"/>
            <a:ext cx="1939213" cy="2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66548"/>
            <a:ext cx="115062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तथ्याङ्क ऐनले केन्द्रीय तथ्याङ्क विभागका महानिर्देशकलाई तथ्याङ्क संकलनका लागि कर्मचारी खटाउने अधिकार दिएको 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 संकलन गर्ने जो कोहीले कसैको पनि गोपनियता भङ्ग हुने गरी व्यक्तिगत पहिचान हुने विवरण सार्वजनिक गरेमा ऐनबाट कारवाही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मागेको विवरण नदिएमा वा दिन इन्कार गरेमा वा विवरण नदिनु भनी प्रचार प्रसार गरेमा त्यस्ता व्यक्तिलाई जरिवाना र सजाय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व्यक्ति तथा संस्थाले तोकिएको विपरित आचरण गरेमा ऐनद्वारा कारवाही हुन्छ 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68BEDC9D-A174-4028-BD70-B6B1CDFB7AA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56D78E7-F311-41FC-A685-6F5A40A2F567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66FF"/>
                </a:solidFill>
                <a:cs typeface="Kalimati" pitchFamily="2"/>
              </a:rPr>
              <a:t>कृषिगणना सञ्चालनको लागि भएका कानुनी आधार अन्तर्गतका केही महत्वपूर्ण बुँदाहरू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4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572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6448"/>
            <a:ext cx="10744200" cy="609601"/>
          </a:xfrm>
        </p:spPr>
        <p:txBody>
          <a:bodyPr/>
          <a:lstStyle/>
          <a:p>
            <a:r>
              <a:rPr lang="ne-NP" sz="4000" dirty="0" smtClean="0">
                <a:solidFill>
                  <a:srgbClr val="0066FF"/>
                </a:solidFill>
                <a:cs typeface="Kalimati" pitchFamily="2"/>
              </a:rPr>
              <a:t>कृषिगणनामा समेटिने क्षेत्रहरू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10972800" cy="37020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e-NP" dirty="0" smtClean="0"/>
              <a:t>घर परिवारले गरेको कृषिकार्य</a:t>
            </a:r>
          </a:p>
          <a:p>
            <a:pPr>
              <a:spcAft>
                <a:spcPts val="1200"/>
              </a:spcAft>
            </a:pPr>
            <a:r>
              <a:rPr lang="ne-NP" dirty="0" smtClean="0"/>
              <a:t>संस्थागत कृषिकार्य (सरकारी, अर्धसरकारी, सहकारी, व्यवसायहरूले गरेका कृषिकार्य)</a:t>
            </a:r>
            <a:endParaRPr lang="ne-NP" dirty="0"/>
          </a:p>
          <a:p>
            <a:pPr>
              <a:spcAft>
                <a:spcPts val="1200"/>
              </a:spcAft>
            </a:pPr>
            <a:r>
              <a:rPr lang="ne-NP" dirty="0" smtClean="0"/>
              <a:t>वडागत सामुदायिक कृषिसम्बन्धी कृयाकलापहरू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753394"/>
            <a:ext cx="11353800" cy="496808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e-NP" sz="2800" dirty="0"/>
              <a:t>घर परिवारले गरेको कृषिकार्यको तथ्याङ्क संकलन </a:t>
            </a:r>
            <a:r>
              <a:rPr lang="ne-NP" sz="2800" dirty="0" smtClean="0"/>
              <a:t>छनौट </a:t>
            </a:r>
            <a:r>
              <a:rPr lang="ne-NP" sz="2800" dirty="0"/>
              <a:t>विधिमा आधारित रहनेछ । यसमा ७५३ स्थानीय तहका १३,५७८ गणना क्षेत्रहरु बाट करिब ३,५०,००० (तीन लाख पचास हजार) कृषक परिवार को छनौट गरी गणना गरिने छ । </a:t>
            </a:r>
            <a:r>
              <a:rPr lang="ne-NP" sz="2800" dirty="0" smtClean="0"/>
              <a:t>कृषिगणना </a:t>
            </a:r>
            <a:r>
              <a:rPr lang="ne-NP" sz="2800" dirty="0"/>
              <a:t>बाट ७५३ वटै स्थानीय तहहरुको </a:t>
            </a:r>
            <a:r>
              <a:rPr lang="ne-NP" sz="2800" dirty="0" smtClean="0"/>
              <a:t>छुट्टाछुट्टै </a:t>
            </a:r>
            <a:r>
              <a:rPr lang="ne-NP" sz="2800" dirty="0"/>
              <a:t>यर्थातपरक तथ्याङ्क आउने छ ।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e-NP" sz="2800" dirty="0"/>
              <a:t>छनोट </a:t>
            </a:r>
            <a:r>
              <a:rPr lang="ne-NP" sz="2800" dirty="0" smtClean="0"/>
              <a:t>विधिका लागि </a:t>
            </a:r>
            <a:r>
              <a:rPr lang="ne-NP" sz="2800" dirty="0"/>
              <a:t>कृषक परिवारको सूचि </a:t>
            </a:r>
            <a:r>
              <a:rPr lang="en-US" sz="2800" dirty="0" smtClean="0"/>
              <a:t>(Sampling frame) </a:t>
            </a:r>
            <a:r>
              <a:rPr lang="ne-NP" sz="2800" b="1" dirty="0">
                <a:solidFill>
                  <a:schemeClr val="dk1"/>
                </a:solidFill>
                <a:cs typeface="Kalimati" pitchFamily="2"/>
              </a:rPr>
              <a:t>राष्ट्रिय </a:t>
            </a:r>
            <a:r>
              <a:rPr lang="ne-NP" sz="2800" b="1" dirty="0" smtClean="0"/>
              <a:t>जनगणना </a:t>
            </a:r>
            <a:r>
              <a:rPr lang="ne-NP" sz="2800" b="1" dirty="0"/>
              <a:t>२०७८</a:t>
            </a:r>
            <a:r>
              <a:rPr lang="ne-NP" sz="2800" dirty="0"/>
              <a:t> बाट प्राप्त भएको छ </a:t>
            </a:r>
            <a:r>
              <a:rPr lang="ne-NP" sz="2800" dirty="0" smtClean="0"/>
              <a:t>।</a:t>
            </a:r>
            <a:r>
              <a:rPr lang="en-US" sz="2800" dirty="0" smtClean="0"/>
              <a:t> </a:t>
            </a:r>
            <a:r>
              <a:rPr lang="ne-NP" sz="2800" dirty="0">
                <a:solidFill>
                  <a:schemeClr val="dk1"/>
                </a:solidFill>
                <a:cs typeface="+mj-cs"/>
              </a:rPr>
              <a:t>राष्ट्रिय </a:t>
            </a:r>
            <a:r>
              <a:rPr lang="ne-NP" sz="2800" dirty="0"/>
              <a:t>जनगणना २०७८ </a:t>
            </a:r>
            <a:r>
              <a:rPr lang="ne-NP" sz="2800" dirty="0" smtClean="0"/>
              <a:t>को प्रारम्भिक नतिजाअनुसार नेपालभरका करिब ६८ लाख घरपरिवार मध्ये </a:t>
            </a:r>
            <a:r>
              <a:rPr lang="ne-NP" sz="2800" b="1" dirty="0" smtClean="0"/>
              <a:t>करिब ४१ लाख घरपरिवार कृषक परिवार </a:t>
            </a:r>
            <a:r>
              <a:rPr lang="ne-NP" sz="2800" dirty="0" smtClean="0"/>
              <a:t>रहेको पाइयो । </a:t>
            </a:r>
            <a:endParaRPr lang="ne-NP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86142"/>
            <a:ext cx="10744200" cy="790258"/>
          </a:xfrm>
        </p:spPr>
        <p:txBody>
          <a:bodyPr/>
          <a:lstStyle/>
          <a:p>
            <a:r>
              <a:rPr lang="ne-NP" sz="3600" dirty="0">
                <a:solidFill>
                  <a:srgbClr val="0066FF"/>
                </a:solidFill>
              </a:rPr>
              <a:t>घर परिवारले गरेको कृषिकार्यको तथ्याङ्क संकलन विधि</a:t>
            </a:r>
            <a:endParaRPr lang="en-US" sz="3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1500" y="1588532"/>
            <a:ext cx="11049000" cy="525780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800" b="1" dirty="0" smtClean="0">
                <a:solidFill>
                  <a:srgbClr val="310688"/>
                </a:solidFill>
                <a:cs typeface="Kalimati" pitchFamily="2"/>
              </a:rPr>
              <a:t>कृषि गणना प्रयोजनको लागि “कृषिचलन वा कृषक परिवार” भन्नाले एक परिवारको रेखदेखमा रहेको कृषि कार्यहरुलाई बुझिन्छ ।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पशुपंक्षीको संख्या तल लेखिए बमोजिम कम्तिमा एउटा मापदण्ड पूरा भएमा मात्र कृषि चलन मानिनेछ </a:t>
            </a:r>
            <a:r>
              <a:rPr lang="en-US" sz="2400" b="1" dirty="0" smtClean="0">
                <a:solidFill>
                  <a:srgbClr val="000508"/>
                </a:solidFill>
                <a:latin typeface="Annapurna" pitchFamily="2" charset="0"/>
                <a:cs typeface="Kalimati" pitchFamily="2"/>
              </a:rPr>
              <a:t>M</a:t>
            </a:r>
            <a:endParaRPr lang="ne-NP" sz="2400" b="1" dirty="0" smtClean="0">
              <a:solidFill>
                <a:srgbClr val="000508"/>
              </a:solidFill>
              <a:cs typeface="Kalimati" pitchFamily="2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हिमाल र पहाडका जिल्लामा कम्तीमा ४ आना र तराईका जिल्लामा कम्तीमा ८ धुर क्षेत्रफलमा बाली लगाएको भएमा, वा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जुनसुकै </a:t>
            </a:r>
            <a:r>
              <a:rPr lang="ne-NP" sz="2400" b="1" dirty="0">
                <a:solidFill>
                  <a:srgbClr val="000508"/>
                </a:solidFill>
                <a:cs typeface="Kalimati" pitchFamily="2"/>
              </a:rPr>
              <a:t>उमेरका कम्तीमा १ वटा गाई–भैँसी जस्ता ठूला चौपाया पालेको भएमा, वा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508"/>
                </a:solidFill>
                <a:cs typeface="Kalimati" pitchFamily="2"/>
              </a:rPr>
              <a:t>कम्तीमा ५ वटा भेडा–बाख्रा जस्ता साना चौपाया पालेको भएमा, वा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508"/>
                </a:solidFill>
                <a:cs typeface="Kalimati" pitchFamily="2"/>
              </a:rPr>
              <a:t>माउ चल्ला गरी कम्तीमा २० वटासम्म पाल्तु पन्छी </a:t>
            </a: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(कुखुरा</a:t>
            </a:r>
            <a:r>
              <a:rPr lang="ne-NP" sz="2400" b="1" dirty="0">
                <a:solidFill>
                  <a:srgbClr val="000508"/>
                </a:solidFill>
                <a:cs typeface="Kalimati" pitchFamily="2"/>
              </a:rPr>
              <a:t>, </a:t>
            </a: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हाँस) </a:t>
            </a:r>
            <a:r>
              <a:rPr lang="ne-NP" sz="2400" b="1" dirty="0">
                <a:solidFill>
                  <a:srgbClr val="000508"/>
                </a:solidFill>
                <a:cs typeface="Kalimati" pitchFamily="2"/>
              </a:rPr>
              <a:t>पालेको भएमा </a:t>
            </a:r>
            <a:r>
              <a:rPr lang="ne-NP" sz="2400" b="1" dirty="0" smtClean="0">
                <a:solidFill>
                  <a:srgbClr val="000508"/>
                </a:solidFill>
                <a:cs typeface="Kalimati" pitchFamily="2"/>
              </a:rPr>
              <a:t>।</a:t>
            </a:r>
            <a:endParaRPr lang="en-US" sz="2400" b="1" dirty="0">
              <a:solidFill>
                <a:srgbClr val="000508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F2DA80F2-4881-4656-AA33-F333BE6DB4D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AD09D82-CC12-498A-A7D0-7DB0AA9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66FF"/>
                </a:solidFill>
                <a:cs typeface="Kalimati" panose="00000400000000000000" pitchFamily="2"/>
              </a:rPr>
              <a:t>राष्ट्रिय कृषिगणना २०७८</a:t>
            </a:r>
            <a:r>
              <a:rPr lang="en-US" sz="3600" b="1" dirty="0">
                <a:solidFill>
                  <a:srgbClr val="0066FF"/>
                </a:solidFill>
                <a:cs typeface="Kalimati" panose="00000400000000000000" pitchFamily="2"/>
              </a:rPr>
              <a:t> </a:t>
            </a:r>
            <a:r>
              <a:rPr lang="ne-NP" sz="3600" b="1" dirty="0">
                <a:solidFill>
                  <a:srgbClr val="0066FF"/>
                </a:solidFill>
                <a:cs typeface="Kalimati" panose="00000400000000000000" pitchFamily="2"/>
              </a:rPr>
              <a:t>मा कृषक परिवार </a:t>
            </a:r>
            <a:r>
              <a:rPr lang="ne-NP" sz="3600" b="1" dirty="0" smtClean="0">
                <a:solidFill>
                  <a:srgbClr val="0066FF"/>
                </a:solidFill>
                <a:cs typeface="Kalimati" panose="00000400000000000000" pitchFamily="2"/>
              </a:rPr>
              <a:t>(</a:t>
            </a:r>
            <a:r>
              <a:rPr lang="ne-NP" sz="3600" b="1" dirty="0">
                <a:solidFill>
                  <a:srgbClr val="0066FF"/>
                </a:solidFill>
                <a:cs typeface="Kalimati" panose="00000400000000000000" pitchFamily="2"/>
              </a:rPr>
              <a:t>कृषि </a:t>
            </a:r>
            <a:r>
              <a:rPr lang="ne-NP" sz="3600" b="1" dirty="0" smtClean="0">
                <a:solidFill>
                  <a:srgbClr val="0066FF"/>
                </a:solidFill>
                <a:cs typeface="Kalimati" panose="00000400000000000000" pitchFamily="2"/>
              </a:rPr>
              <a:t>चलन) </a:t>
            </a:r>
            <a:r>
              <a:rPr lang="ne-NP" sz="3600" b="1" dirty="0">
                <a:solidFill>
                  <a:srgbClr val="0066FF"/>
                </a:solidFill>
                <a:cs typeface="Kalimati" panose="00000400000000000000" pitchFamily="2"/>
              </a:rPr>
              <a:t>भन्नाले </a:t>
            </a:r>
            <a:endParaRPr lang="en-US" sz="3600" dirty="0">
              <a:solidFill>
                <a:srgbClr val="0066FF"/>
              </a:solidFill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17326-4030-43C0-BCAD-EEC08A15BEB5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40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1360</Words>
  <Application>Microsoft Office PowerPoint</Application>
  <PresentationFormat>Widescreen</PresentationFormat>
  <Paragraphs>192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Aakriti</vt:lpstr>
      <vt:lpstr>Annapurna</vt:lpstr>
      <vt:lpstr>Arial</vt:lpstr>
      <vt:lpstr>Calibri</vt:lpstr>
      <vt:lpstr>Fontasy Himali</vt:lpstr>
      <vt:lpstr>Ganesh</vt:lpstr>
      <vt:lpstr>Kalimati</vt:lpstr>
      <vt:lpstr>Kokila</vt:lpstr>
      <vt:lpstr>Mangal</vt:lpstr>
      <vt:lpstr>Preeti</vt:lpstr>
      <vt:lpstr>Times New Roman</vt:lpstr>
      <vt:lpstr>Velvenda Cooler</vt:lpstr>
      <vt:lpstr>Wingdings</vt:lpstr>
      <vt:lpstr>Office Theme</vt:lpstr>
      <vt:lpstr>कृषिगणना सचेतना गोष्ठी विराटनगर, मोरङ्ग (चैत ....., २०७८)</vt:lpstr>
      <vt:lpstr>प्रस्तुतिका विषय</vt:lpstr>
      <vt:lpstr>PowerPoint Presentation</vt:lpstr>
      <vt:lpstr>कृषिगणनाको उद्देश्य</vt:lpstr>
      <vt:lpstr>PowerPoint Presentation</vt:lpstr>
      <vt:lpstr>PowerPoint Presentation</vt:lpstr>
      <vt:lpstr>कृषिगणनामा समेटिने क्षेत्रहरू</vt:lpstr>
      <vt:lpstr>घर परिवारले गरेको कृषिकार्यको तथ्याङ्क संकलन विधि</vt:lpstr>
      <vt:lpstr>राष्ट्रिय कृषिगणना २०७८ मा कृषक परिवार (कृषि चलन) भन्नाले </vt:lpstr>
      <vt:lpstr>कृषिगणनामा समेटिएका कृषिकार्यहरू</vt:lpstr>
      <vt:lpstr>PowerPoint Presentation</vt:lpstr>
      <vt:lpstr>कृषक परिवार प्रश्नावलीमा समेटिएका विषय तथा क्षेत्रहरू</vt:lpstr>
      <vt:lpstr>वडास्तरीय सामुदायिक प्रश्नावलीमा समेटिएका विषय र क्षेत्रहरू</vt:lpstr>
      <vt:lpstr>राष्ट्रिय कृषिगणना २०७८ को कार्यतालिका</vt:lpstr>
      <vt:lpstr>राष्ट्रिय कृषिगणना २०७८ का मूख्य कृयाकलाप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राष्ट्रिय कृषिगणना २०७८ को लोगो र नारा</vt:lpstr>
      <vt:lpstr>राष्ट्रिय कृषिगणना २०७८ को पोष्टर र अपिल</vt:lpstr>
      <vt:lpstr>कृषिगणनाको वेवपेज: www.agricensusnepal. gov.np</vt:lpstr>
      <vt:lpstr>राष्ट्रिय कृषिगणना २०७८ मा कृषिगणना कार्यालयको जिम्मेवारी</vt:lpstr>
      <vt:lpstr>राष्ट्रिय कृषिगणना २०७८ मा जिल्लास्थित कार्यालय, संघसस्था, सरोकारवाला, कृषक र आम जनसमुदायको दायित्व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MS</cp:lastModifiedBy>
  <cp:revision>519</cp:revision>
  <dcterms:created xsi:type="dcterms:W3CDTF">2006-08-16T00:00:00Z</dcterms:created>
  <dcterms:modified xsi:type="dcterms:W3CDTF">2022-03-21T07:11:29Z</dcterms:modified>
</cp:coreProperties>
</file>